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62" r:id="rId5"/>
    <p:sldId id="268" r:id="rId6"/>
    <p:sldId id="270" r:id="rId7"/>
    <p:sldId id="267" r:id="rId8"/>
    <p:sldId id="271" r:id="rId9"/>
    <p:sldId id="260" r:id="rId10"/>
    <p:sldId id="272" r:id="rId11"/>
    <p:sldId id="273" r:id="rId12"/>
    <p:sldId id="274" r:id="rId13"/>
    <p:sldId id="275" r:id="rId14"/>
    <p:sldId id="263" r:id="rId15"/>
    <p:sldId id="276" r:id="rId16"/>
    <p:sldId id="277" r:id="rId17"/>
    <p:sldId id="278" r:id="rId18"/>
    <p:sldId id="279" r:id="rId19"/>
    <p:sldId id="264" r:id="rId20"/>
    <p:sldId id="280" r:id="rId21"/>
    <p:sldId id="281" r:id="rId22"/>
    <p:sldId id="282" r:id="rId23"/>
    <p:sldId id="283" r:id="rId24"/>
    <p:sldId id="284" r:id="rId25"/>
    <p:sldId id="265" r:id="rId26"/>
    <p:sldId id="266" r:id="rId27"/>
  </p:sldIdLst>
  <p:sldSz cx="12192000" cy="6858000"/>
  <p:notesSz cx="6858000" cy="9144000"/>
  <p:defaultTex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2" d="100"/>
          <a:sy n="62" d="100"/>
        </p:scale>
        <p:origin x="804" y="56"/>
      </p:cViewPr>
      <p:guideLst>
        <p:guide orient="horz" pos="2183"/>
        <p:guide pos="3840"/>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46A721-A730-499B-9E6E-17DDA4BCDDE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446C2A9-8B6B-4854-AAB5-CA55EC92102C}">
      <dgm:prSet/>
      <dgm:spPr/>
      <dgm:t>
        <a:bodyPr/>
        <a:lstStyle/>
        <a:p>
          <a:pPr>
            <a:defRPr cap="all"/>
          </a:pPr>
          <a:r>
            <a:rPr lang="en-US"/>
            <a:t>Exploratory Analysis</a:t>
          </a:r>
        </a:p>
      </dgm:t>
    </dgm:pt>
    <dgm:pt modelId="{F96E4150-BFD0-4C7F-8C52-883E63DF90F9}" type="parTrans" cxnId="{7A030FF0-2D54-4C61-A47F-555524A4265C}">
      <dgm:prSet/>
      <dgm:spPr/>
      <dgm:t>
        <a:bodyPr/>
        <a:lstStyle/>
        <a:p>
          <a:endParaRPr lang="en-US"/>
        </a:p>
      </dgm:t>
    </dgm:pt>
    <dgm:pt modelId="{D22B8EDB-1479-45AD-ADE8-8E9F6F3E9691}" type="sibTrans" cxnId="{7A030FF0-2D54-4C61-A47F-555524A4265C}">
      <dgm:prSet/>
      <dgm:spPr/>
      <dgm:t>
        <a:bodyPr/>
        <a:lstStyle/>
        <a:p>
          <a:endParaRPr lang="en-US"/>
        </a:p>
      </dgm:t>
    </dgm:pt>
    <dgm:pt modelId="{7BBB7316-0867-4119-93AE-D379D64E9D30}">
      <dgm:prSet/>
      <dgm:spPr/>
      <dgm:t>
        <a:bodyPr/>
        <a:lstStyle/>
        <a:p>
          <a:pPr>
            <a:defRPr cap="all"/>
          </a:pPr>
          <a:r>
            <a:rPr lang="en-US" dirty="0"/>
            <a:t>Customer</a:t>
          </a:r>
        </a:p>
        <a:p>
          <a:pPr>
            <a:defRPr cap="all"/>
          </a:pPr>
          <a:r>
            <a:rPr lang="en-US" dirty="0"/>
            <a:t>Segmentation</a:t>
          </a:r>
        </a:p>
      </dgm:t>
    </dgm:pt>
    <dgm:pt modelId="{75F0B554-C68B-4473-B24E-554E178783F3}" type="parTrans" cxnId="{C3191E17-4B41-41A0-A6B1-94C31AEC6B09}">
      <dgm:prSet/>
      <dgm:spPr/>
      <dgm:t>
        <a:bodyPr/>
        <a:lstStyle/>
        <a:p>
          <a:endParaRPr lang="en-US"/>
        </a:p>
      </dgm:t>
    </dgm:pt>
    <dgm:pt modelId="{77444742-9FE7-41CA-AA52-744042B3FDA6}" type="sibTrans" cxnId="{C3191E17-4B41-41A0-A6B1-94C31AEC6B09}">
      <dgm:prSet/>
      <dgm:spPr/>
      <dgm:t>
        <a:bodyPr/>
        <a:lstStyle/>
        <a:p>
          <a:endParaRPr lang="en-US"/>
        </a:p>
      </dgm:t>
    </dgm:pt>
    <dgm:pt modelId="{CBB89751-F28D-41AE-A06B-4C3798A02D99}">
      <dgm:prSet/>
      <dgm:spPr/>
      <dgm:t>
        <a:bodyPr/>
        <a:lstStyle/>
        <a:p>
          <a:pPr>
            <a:defRPr cap="all"/>
          </a:pPr>
          <a:r>
            <a:rPr lang="en-US"/>
            <a:t>Customer Life-Time Value</a:t>
          </a:r>
        </a:p>
      </dgm:t>
    </dgm:pt>
    <dgm:pt modelId="{5F200115-AA8F-465D-AA1E-5AA8392305CE}" type="parTrans" cxnId="{49C05158-6259-4109-982D-423887AD1278}">
      <dgm:prSet/>
      <dgm:spPr/>
      <dgm:t>
        <a:bodyPr/>
        <a:lstStyle/>
        <a:p>
          <a:endParaRPr lang="en-US"/>
        </a:p>
      </dgm:t>
    </dgm:pt>
    <dgm:pt modelId="{28D60D38-B8FF-489B-8931-D03EDE3E994C}" type="sibTrans" cxnId="{49C05158-6259-4109-982D-423887AD1278}">
      <dgm:prSet/>
      <dgm:spPr/>
      <dgm:t>
        <a:bodyPr/>
        <a:lstStyle/>
        <a:p>
          <a:endParaRPr lang="en-US"/>
        </a:p>
      </dgm:t>
    </dgm:pt>
    <dgm:pt modelId="{FBDD0A85-701A-400C-BCF3-CAA159C6832D}">
      <dgm:prSet/>
      <dgm:spPr/>
      <dgm:t>
        <a:bodyPr/>
        <a:lstStyle/>
        <a:p>
          <a:pPr>
            <a:defRPr cap="all"/>
          </a:pPr>
          <a:r>
            <a:rPr lang="en-US" dirty="0"/>
            <a:t>Next Purchase Prediction</a:t>
          </a:r>
        </a:p>
      </dgm:t>
    </dgm:pt>
    <dgm:pt modelId="{896B7E15-EB20-4031-8535-2167EDD35CA0}" type="parTrans" cxnId="{4A3A961E-2951-4E75-8806-A9290C217DDA}">
      <dgm:prSet/>
      <dgm:spPr/>
      <dgm:t>
        <a:bodyPr/>
        <a:lstStyle/>
        <a:p>
          <a:endParaRPr lang="en-US"/>
        </a:p>
      </dgm:t>
    </dgm:pt>
    <dgm:pt modelId="{FFCA87F8-4646-4957-909D-140C53493D5C}" type="sibTrans" cxnId="{4A3A961E-2951-4E75-8806-A9290C217DDA}">
      <dgm:prSet/>
      <dgm:spPr/>
      <dgm:t>
        <a:bodyPr/>
        <a:lstStyle/>
        <a:p>
          <a:endParaRPr lang="en-US"/>
        </a:p>
      </dgm:t>
    </dgm:pt>
    <dgm:pt modelId="{F66CC078-B9A1-49FA-B613-B77C6B87E59A}">
      <dgm:prSet/>
      <dgm:spPr/>
      <dgm:t>
        <a:bodyPr/>
        <a:lstStyle/>
        <a:p>
          <a:pPr>
            <a:defRPr cap="all"/>
          </a:pPr>
          <a:r>
            <a:rPr lang="en-US"/>
            <a:t>Strategies</a:t>
          </a:r>
        </a:p>
      </dgm:t>
    </dgm:pt>
    <dgm:pt modelId="{DB8FBB36-59AF-4394-B40A-67DEF8E45CF8}" type="parTrans" cxnId="{A48FF0F4-3916-4A99-8CD6-CB7CD76CDA80}">
      <dgm:prSet/>
      <dgm:spPr/>
      <dgm:t>
        <a:bodyPr/>
        <a:lstStyle/>
        <a:p>
          <a:endParaRPr lang="en-US"/>
        </a:p>
      </dgm:t>
    </dgm:pt>
    <dgm:pt modelId="{31F228C5-D1EE-4B7C-8924-C481424F41F5}" type="sibTrans" cxnId="{A48FF0F4-3916-4A99-8CD6-CB7CD76CDA80}">
      <dgm:prSet/>
      <dgm:spPr/>
      <dgm:t>
        <a:bodyPr/>
        <a:lstStyle/>
        <a:p>
          <a:endParaRPr lang="en-US"/>
        </a:p>
      </dgm:t>
    </dgm:pt>
    <dgm:pt modelId="{295E9341-9940-4C97-BFC6-7CF9E5113079}" type="pres">
      <dgm:prSet presAssocID="{F346A721-A730-499B-9E6E-17DDA4BCDDE7}" presName="root" presStyleCnt="0">
        <dgm:presLayoutVars>
          <dgm:dir/>
          <dgm:resizeHandles val="exact"/>
        </dgm:presLayoutVars>
      </dgm:prSet>
      <dgm:spPr/>
    </dgm:pt>
    <dgm:pt modelId="{21A81647-9039-4A3A-A9C7-645E00D94AEC}" type="pres">
      <dgm:prSet presAssocID="{8446C2A9-8B6B-4854-AAB5-CA55EC92102C}" presName="compNode" presStyleCnt="0"/>
      <dgm:spPr/>
    </dgm:pt>
    <dgm:pt modelId="{09035EEA-5461-4F59-B14F-3C18375FE950}" type="pres">
      <dgm:prSet presAssocID="{8446C2A9-8B6B-4854-AAB5-CA55EC92102C}" presName="iconBgRect" presStyleLbl="bgShp" presStyleIdx="0" presStyleCnt="5"/>
      <dgm:spPr/>
    </dgm:pt>
    <dgm:pt modelId="{87EBFA26-5094-4C31-91F4-353A9FB00237}" type="pres">
      <dgm:prSet presAssocID="{8446C2A9-8B6B-4854-AAB5-CA55EC92102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203040F-91AE-459B-A0C8-EAD83F57EECA}" type="pres">
      <dgm:prSet presAssocID="{8446C2A9-8B6B-4854-AAB5-CA55EC92102C}" presName="spaceRect" presStyleCnt="0"/>
      <dgm:spPr/>
    </dgm:pt>
    <dgm:pt modelId="{4523431E-D7C0-4B3F-B0B5-44BA4F78B678}" type="pres">
      <dgm:prSet presAssocID="{8446C2A9-8B6B-4854-AAB5-CA55EC92102C}" presName="textRect" presStyleLbl="revTx" presStyleIdx="0" presStyleCnt="5">
        <dgm:presLayoutVars>
          <dgm:chMax val="1"/>
          <dgm:chPref val="1"/>
        </dgm:presLayoutVars>
      </dgm:prSet>
      <dgm:spPr/>
    </dgm:pt>
    <dgm:pt modelId="{56C58317-6DF2-4E95-92AD-BB6310171678}" type="pres">
      <dgm:prSet presAssocID="{D22B8EDB-1479-45AD-ADE8-8E9F6F3E9691}" presName="sibTrans" presStyleCnt="0"/>
      <dgm:spPr/>
    </dgm:pt>
    <dgm:pt modelId="{9A3F344A-745D-4CF2-A69D-0B1551E54C47}" type="pres">
      <dgm:prSet presAssocID="{7BBB7316-0867-4119-93AE-D379D64E9D30}" presName="compNode" presStyleCnt="0"/>
      <dgm:spPr/>
    </dgm:pt>
    <dgm:pt modelId="{33314FC1-B38F-45A6-BD2C-177CF984CAF6}" type="pres">
      <dgm:prSet presAssocID="{7BBB7316-0867-4119-93AE-D379D64E9D30}" presName="iconBgRect" presStyleLbl="bgShp" presStyleIdx="1" presStyleCnt="5"/>
      <dgm:spPr/>
    </dgm:pt>
    <dgm:pt modelId="{777C7D52-FB48-416D-934F-FAACE0235576}" type="pres">
      <dgm:prSet presAssocID="{7BBB7316-0867-4119-93AE-D379D64E9D3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E48CEB9E-2D7E-4FEC-A1C4-E86C34B33FE4}" type="pres">
      <dgm:prSet presAssocID="{7BBB7316-0867-4119-93AE-D379D64E9D30}" presName="spaceRect" presStyleCnt="0"/>
      <dgm:spPr/>
    </dgm:pt>
    <dgm:pt modelId="{720C2FA6-BF2A-48D2-91BA-7A6895F1AD0D}" type="pres">
      <dgm:prSet presAssocID="{7BBB7316-0867-4119-93AE-D379D64E9D30}" presName="textRect" presStyleLbl="revTx" presStyleIdx="1" presStyleCnt="5">
        <dgm:presLayoutVars>
          <dgm:chMax val="1"/>
          <dgm:chPref val="1"/>
        </dgm:presLayoutVars>
      </dgm:prSet>
      <dgm:spPr/>
    </dgm:pt>
    <dgm:pt modelId="{45B71723-7B40-4F0F-A061-77F633A484D2}" type="pres">
      <dgm:prSet presAssocID="{77444742-9FE7-41CA-AA52-744042B3FDA6}" presName="sibTrans" presStyleCnt="0"/>
      <dgm:spPr/>
    </dgm:pt>
    <dgm:pt modelId="{BD471DEC-91AD-4687-AB6F-D8024F101F18}" type="pres">
      <dgm:prSet presAssocID="{CBB89751-F28D-41AE-A06B-4C3798A02D99}" presName="compNode" presStyleCnt="0"/>
      <dgm:spPr/>
    </dgm:pt>
    <dgm:pt modelId="{CAD72552-94B2-44FD-97CB-6E1863DBCC68}" type="pres">
      <dgm:prSet presAssocID="{CBB89751-F28D-41AE-A06B-4C3798A02D99}" presName="iconBgRect" presStyleLbl="bgShp" presStyleIdx="2" presStyleCnt="5"/>
      <dgm:spPr/>
    </dgm:pt>
    <dgm:pt modelId="{07C679AB-303B-45E0-871D-568FF9181B6D}" type="pres">
      <dgm:prSet presAssocID="{CBB89751-F28D-41AE-A06B-4C3798A02D9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BEBFA772-DF92-4F62-9E98-918D21B58EA4}" type="pres">
      <dgm:prSet presAssocID="{CBB89751-F28D-41AE-A06B-4C3798A02D99}" presName="spaceRect" presStyleCnt="0"/>
      <dgm:spPr/>
    </dgm:pt>
    <dgm:pt modelId="{F5D11294-83BA-4EE4-B1C1-CF7FB929527B}" type="pres">
      <dgm:prSet presAssocID="{CBB89751-F28D-41AE-A06B-4C3798A02D99}" presName="textRect" presStyleLbl="revTx" presStyleIdx="2" presStyleCnt="5">
        <dgm:presLayoutVars>
          <dgm:chMax val="1"/>
          <dgm:chPref val="1"/>
        </dgm:presLayoutVars>
      </dgm:prSet>
      <dgm:spPr/>
    </dgm:pt>
    <dgm:pt modelId="{BA65A6A0-83A7-4A4A-BCA4-DE7E84A4ABFF}" type="pres">
      <dgm:prSet presAssocID="{28D60D38-B8FF-489B-8931-D03EDE3E994C}" presName="sibTrans" presStyleCnt="0"/>
      <dgm:spPr/>
    </dgm:pt>
    <dgm:pt modelId="{EBC6865C-264C-41B0-BB40-9730C78CCA19}" type="pres">
      <dgm:prSet presAssocID="{FBDD0A85-701A-400C-BCF3-CAA159C6832D}" presName="compNode" presStyleCnt="0"/>
      <dgm:spPr/>
    </dgm:pt>
    <dgm:pt modelId="{F42279E4-5302-4238-BFF4-912C0C4562BF}" type="pres">
      <dgm:prSet presAssocID="{FBDD0A85-701A-400C-BCF3-CAA159C6832D}" presName="iconBgRect" presStyleLbl="bgShp" presStyleIdx="3" presStyleCnt="5"/>
      <dgm:spPr/>
    </dgm:pt>
    <dgm:pt modelId="{DFE6FEE4-5FCA-48DB-B13F-B0CA3DBFD6F9}" type="pres">
      <dgm:prSet presAssocID="{FBDD0A85-701A-400C-BCF3-CAA159C6832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cart"/>
        </a:ext>
      </dgm:extLst>
    </dgm:pt>
    <dgm:pt modelId="{0A86808D-EC6E-4828-9E7A-0F0ACB7C5DB4}" type="pres">
      <dgm:prSet presAssocID="{FBDD0A85-701A-400C-BCF3-CAA159C6832D}" presName="spaceRect" presStyleCnt="0"/>
      <dgm:spPr/>
    </dgm:pt>
    <dgm:pt modelId="{58DA1E2B-B2A8-4474-A346-B0911BAC3FFE}" type="pres">
      <dgm:prSet presAssocID="{FBDD0A85-701A-400C-BCF3-CAA159C6832D}" presName="textRect" presStyleLbl="revTx" presStyleIdx="3" presStyleCnt="5">
        <dgm:presLayoutVars>
          <dgm:chMax val="1"/>
          <dgm:chPref val="1"/>
        </dgm:presLayoutVars>
      </dgm:prSet>
      <dgm:spPr/>
    </dgm:pt>
    <dgm:pt modelId="{58506EC7-74BC-4FB6-9974-DAB164933F84}" type="pres">
      <dgm:prSet presAssocID="{FFCA87F8-4646-4957-909D-140C53493D5C}" presName="sibTrans" presStyleCnt="0"/>
      <dgm:spPr/>
    </dgm:pt>
    <dgm:pt modelId="{F1C1F4EB-74A4-4449-8760-1869F978E813}" type="pres">
      <dgm:prSet presAssocID="{F66CC078-B9A1-49FA-B613-B77C6B87E59A}" presName="compNode" presStyleCnt="0"/>
      <dgm:spPr/>
    </dgm:pt>
    <dgm:pt modelId="{D2659B5A-E2EC-4D7A-A457-2EDB52EF9D42}" type="pres">
      <dgm:prSet presAssocID="{F66CC078-B9A1-49FA-B613-B77C6B87E59A}" presName="iconBgRect" presStyleLbl="bgShp" presStyleIdx="4" presStyleCnt="5"/>
      <dgm:spPr/>
    </dgm:pt>
    <dgm:pt modelId="{DDB60480-7566-4FAB-A0F3-93DFCB9A6F95}" type="pres">
      <dgm:prSet presAssocID="{F66CC078-B9A1-49FA-B613-B77C6B87E5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70E580F0-B80E-465C-A128-21895DE04752}" type="pres">
      <dgm:prSet presAssocID="{F66CC078-B9A1-49FA-B613-B77C6B87E59A}" presName="spaceRect" presStyleCnt="0"/>
      <dgm:spPr/>
    </dgm:pt>
    <dgm:pt modelId="{3B8817BB-F088-426E-A238-394FFF993F96}" type="pres">
      <dgm:prSet presAssocID="{F66CC078-B9A1-49FA-B613-B77C6B87E59A}" presName="textRect" presStyleLbl="revTx" presStyleIdx="4" presStyleCnt="5">
        <dgm:presLayoutVars>
          <dgm:chMax val="1"/>
          <dgm:chPref val="1"/>
        </dgm:presLayoutVars>
      </dgm:prSet>
      <dgm:spPr/>
    </dgm:pt>
  </dgm:ptLst>
  <dgm:cxnLst>
    <dgm:cxn modelId="{FB9DAB16-0A8A-4F01-B867-4FC33ED44627}" type="presOf" srcId="{F346A721-A730-499B-9E6E-17DDA4BCDDE7}" destId="{295E9341-9940-4C97-BFC6-7CF9E5113079}" srcOrd="0" destOrd="0" presId="urn:microsoft.com/office/officeart/2018/5/layout/IconCircleLabelList"/>
    <dgm:cxn modelId="{C3191E17-4B41-41A0-A6B1-94C31AEC6B09}" srcId="{F346A721-A730-499B-9E6E-17DDA4BCDDE7}" destId="{7BBB7316-0867-4119-93AE-D379D64E9D30}" srcOrd="1" destOrd="0" parTransId="{75F0B554-C68B-4473-B24E-554E178783F3}" sibTransId="{77444742-9FE7-41CA-AA52-744042B3FDA6}"/>
    <dgm:cxn modelId="{4A3A961E-2951-4E75-8806-A9290C217DDA}" srcId="{F346A721-A730-499B-9E6E-17DDA4BCDDE7}" destId="{FBDD0A85-701A-400C-BCF3-CAA159C6832D}" srcOrd="3" destOrd="0" parTransId="{896B7E15-EB20-4031-8535-2167EDD35CA0}" sibTransId="{FFCA87F8-4646-4957-909D-140C53493D5C}"/>
    <dgm:cxn modelId="{01FC9C20-1C8C-4DEC-917E-AEEB752CB8F9}" type="presOf" srcId="{7BBB7316-0867-4119-93AE-D379D64E9D30}" destId="{720C2FA6-BF2A-48D2-91BA-7A6895F1AD0D}" srcOrd="0" destOrd="0" presId="urn:microsoft.com/office/officeart/2018/5/layout/IconCircleLabelList"/>
    <dgm:cxn modelId="{FC7A235E-DC87-42FA-B669-937FCE6C57C6}" type="presOf" srcId="{CBB89751-F28D-41AE-A06B-4C3798A02D99}" destId="{F5D11294-83BA-4EE4-B1C1-CF7FB929527B}" srcOrd="0" destOrd="0" presId="urn:microsoft.com/office/officeart/2018/5/layout/IconCircleLabelList"/>
    <dgm:cxn modelId="{1E256771-3422-4292-8F87-3BC99B71FF60}" type="presOf" srcId="{8446C2A9-8B6B-4854-AAB5-CA55EC92102C}" destId="{4523431E-D7C0-4B3F-B0B5-44BA4F78B678}" srcOrd="0" destOrd="0" presId="urn:microsoft.com/office/officeart/2018/5/layout/IconCircleLabelList"/>
    <dgm:cxn modelId="{49C05158-6259-4109-982D-423887AD1278}" srcId="{F346A721-A730-499B-9E6E-17DDA4BCDDE7}" destId="{CBB89751-F28D-41AE-A06B-4C3798A02D99}" srcOrd="2" destOrd="0" parTransId="{5F200115-AA8F-465D-AA1E-5AA8392305CE}" sibTransId="{28D60D38-B8FF-489B-8931-D03EDE3E994C}"/>
    <dgm:cxn modelId="{98F650C9-4759-45F0-86C3-9EBF2676BF04}" type="presOf" srcId="{FBDD0A85-701A-400C-BCF3-CAA159C6832D}" destId="{58DA1E2B-B2A8-4474-A346-B0911BAC3FFE}" srcOrd="0" destOrd="0" presId="urn:microsoft.com/office/officeart/2018/5/layout/IconCircleLabelList"/>
    <dgm:cxn modelId="{E0AF20E4-D345-4794-AEFA-DAA094008526}" type="presOf" srcId="{F66CC078-B9A1-49FA-B613-B77C6B87E59A}" destId="{3B8817BB-F088-426E-A238-394FFF993F96}" srcOrd="0" destOrd="0" presId="urn:microsoft.com/office/officeart/2018/5/layout/IconCircleLabelList"/>
    <dgm:cxn modelId="{7A030FF0-2D54-4C61-A47F-555524A4265C}" srcId="{F346A721-A730-499B-9E6E-17DDA4BCDDE7}" destId="{8446C2A9-8B6B-4854-AAB5-CA55EC92102C}" srcOrd="0" destOrd="0" parTransId="{F96E4150-BFD0-4C7F-8C52-883E63DF90F9}" sibTransId="{D22B8EDB-1479-45AD-ADE8-8E9F6F3E9691}"/>
    <dgm:cxn modelId="{A48FF0F4-3916-4A99-8CD6-CB7CD76CDA80}" srcId="{F346A721-A730-499B-9E6E-17DDA4BCDDE7}" destId="{F66CC078-B9A1-49FA-B613-B77C6B87E59A}" srcOrd="4" destOrd="0" parTransId="{DB8FBB36-59AF-4394-B40A-67DEF8E45CF8}" sibTransId="{31F228C5-D1EE-4B7C-8924-C481424F41F5}"/>
    <dgm:cxn modelId="{0331087E-4768-4193-9D0C-FBE6A624C424}" type="presParOf" srcId="{295E9341-9940-4C97-BFC6-7CF9E5113079}" destId="{21A81647-9039-4A3A-A9C7-645E00D94AEC}" srcOrd="0" destOrd="0" presId="urn:microsoft.com/office/officeart/2018/5/layout/IconCircleLabelList"/>
    <dgm:cxn modelId="{FFF974DB-251A-4157-80ED-2923BB6ABB3A}" type="presParOf" srcId="{21A81647-9039-4A3A-A9C7-645E00D94AEC}" destId="{09035EEA-5461-4F59-B14F-3C18375FE950}" srcOrd="0" destOrd="0" presId="urn:microsoft.com/office/officeart/2018/5/layout/IconCircleLabelList"/>
    <dgm:cxn modelId="{598E0890-7840-4C6B-B2B1-C6F4BE822F96}" type="presParOf" srcId="{21A81647-9039-4A3A-A9C7-645E00D94AEC}" destId="{87EBFA26-5094-4C31-91F4-353A9FB00237}" srcOrd="1" destOrd="0" presId="urn:microsoft.com/office/officeart/2018/5/layout/IconCircleLabelList"/>
    <dgm:cxn modelId="{36207215-3D99-4222-9B4D-B9F522A824AB}" type="presParOf" srcId="{21A81647-9039-4A3A-A9C7-645E00D94AEC}" destId="{7203040F-91AE-459B-A0C8-EAD83F57EECA}" srcOrd="2" destOrd="0" presId="urn:microsoft.com/office/officeart/2018/5/layout/IconCircleLabelList"/>
    <dgm:cxn modelId="{C0F0BAB1-CF1E-4532-840D-E61F9FEE6873}" type="presParOf" srcId="{21A81647-9039-4A3A-A9C7-645E00D94AEC}" destId="{4523431E-D7C0-4B3F-B0B5-44BA4F78B678}" srcOrd="3" destOrd="0" presId="urn:microsoft.com/office/officeart/2018/5/layout/IconCircleLabelList"/>
    <dgm:cxn modelId="{BA7CFC92-D311-4F14-A754-8BE97AA4AB2B}" type="presParOf" srcId="{295E9341-9940-4C97-BFC6-7CF9E5113079}" destId="{56C58317-6DF2-4E95-92AD-BB6310171678}" srcOrd="1" destOrd="0" presId="urn:microsoft.com/office/officeart/2018/5/layout/IconCircleLabelList"/>
    <dgm:cxn modelId="{A5B7DE53-E4DA-4B29-B8B7-023AFCD4D600}" type="presParOf" srcId="{295E9341-9940-4C97-BFC6-7CF9E5113079}" destId="{9A3F344A-745D-4CF2-A69D-0B1551E54C47}" srcOrd="2" destOrd="0" presId="urn:microsoft.com/office/officeart/2018/5/layout/IconCircleLabelList"/>
    <dgm:cxn modelId="{9DB9888D-F576-4DAE-9901-DE954965D2D4}" type="presParOf" srcId="{9A3F344A-745D-4CF2-A69D-0B1551E54C47}" destId="{33314FC1-B38F-45A6-BD2C-177CF984CAF6}" srcOrd="0" destOrd="0" presId="urn:microsoft.com/office/officeart/2018/5/layout/IconCircleLabelList"/>
    <dgm:cxn modelId="{1BE9A003-88AA-45BF-A66D-865E2983F6E6}" type="presParOf" srcId="{9A3F344A-745D-4CF2-A69D-0B1551E54C47}" destId="{777C7D52-FB48-416D-934F-FAACE0235576}" srcOrd="1" destOrd="0" presId="urn:microsoft.com/office/officeart/2018/5/layout/IconCircleLabelList"/>
    <dgm:cxn modelId="{246B9274-DDB2-4D3C-B82C-2064C2DAA01E}" type="presParOf" srcId="{9A3F344A-745D-4CF2-A69D-0B1551E54C47}" destId="{E48CEB9E-2D7E-4FEC-A1C4-E86C34B33FE4}" srcOrd="2" destOrd="0" presId="urn:microsoft.com/office/officeart/2018/5/layout/IconCircleLabelList"/>
    <dgm:cxn modelId="{BE242686-A360-4FC3-8866-549ACC054801}" type="presParOf" srcId="{9A3F344A-745D-4CF2-A69D-0B1551E54C47}" destId="{720C2FA6-BF2A-48D2-91BA-7A6895F1AD0D}" srcOrd="3" destOrd="0" presId="urn:microsoft.com/office/officeart/2018/5/layout/IconCircleLabelList"/>
    <dgm:cxn modelId="{9ACE5EA8-2536-4F2A-A9A9-658C34989BDE}" type="presParOf" srcId="{295E9341-9940-4C97-BFC6-7CF9E5113079}" destId="{45B71723-7B40-4F0F-A061-77F633A484D2}" srcOrd="3" destOrd="0" presId="urn:microsoft.com/office/officeart/2018/5/layout/IconCircleLabelList"/>
    <dgm:cxn modelId="{2F34B076-FA84-412D-94A4-426331A6DB3A}" type="presParOf" srcId="{295E9341-9940-4C97-BFC6-7CF9E5113079}" destId="{BD471DEC-91AD-4687-AB6F-D8024F101F18}" srcOrd="4" destOrd="0" presId="urn:microsoft.com/office/officeart/2018/5/layout/IconCircleLabelList"/>
    <dgm:cxn modelId="{023DB382-56F3-432E-AFF4-B36359A2C331}" type="presParOf" srcId="{BD471DEC-91AD-4687-AB6F-D8024F101F18}" destId="{CAD72552-94B2-44FD-97CB-6E1863DBCC68}" srcOrd="0" destOrd="0" presId="urn:microsoft.com/office/officeart/2018/5/layout/IconCircleLabelList"/>
    <dgm:cxn modelId="{321AE55A-B9C0-458E-8C16-4CE36D792664}" type="presParOf" srcId="{BD471DEC-91AD-4687-AB6F-D8024F101F18}" destId="{07C679AB-303B-45E0-871D-568FF9181B6D}" srcOrd="1" destOrd="0" presId="urn:microsoft.com/office/officeart/2018/5/layout/IconCircleLabelList"/>
    <dgm:cxn modelId="{A2B98496-5E2D-4A63-ABD7-5D2B30DDE9ED}" type="presParOf" srcId="{BD471DEC-91AD-4687-AB6F-D8024F101F18}" destId="{BEBFA772-DF92-4F62-9E98-918D21B58EA4}" srcOrd="2" destOrd="0" presId="urn:microsoft.com/office/officeart/2018/5/layout/IconCircleLabelList"/>
    <dgm:cxn modelId="{F1010275-E353-4784-A4D5-0FDF69BC2F0C}" type="presParOf" srcId="{BD471DEC-91AD-4687-AB6F-D8024F101F18}" destId="{F5D11294-83BA-4EE4-B1C1-CF7FB929527B}" srcOrd="3" destOrd="0" presId="urn:microsoft.com/office/officeart/2018/5/layout/IconCircleLabelList"/>
    <dgm:cxn modelId="{0F785DF7-9A78-4881-A0EE-0E0FF631BD0F}" type="presParOf" srcId="{295E9341-9940-4C97-BFC6-7CF9E5113079}" destId="{BA65A6A0-83A7-4A4A-BCA4-DE7E84A4ABFF}" srcOrd="5" destOrd="0" presId="urn:microsoft.com/office/officeart/2018/5/layout/IconCircleLabelList"/>
    <dgm:cxn modelId="{30D3A5D8-715E-46DF-A45E-743CBF3D7C54}" type="presParOf" srcId="{295E9341-9940-4C97-BFC6-7CF9E5113079}" destId="{EBC6865C-264C-41B0-BB40-9730C78CCA19}" srcOrd="6" destOrd="0" presId="urn:microsoft.com/office/officeart/2018/5/layout/IconCircleLabelList"/>
    <dgm:cxn modelId="{E11E635E-1B3D-47BF-8E71-4D3F59C29A29}" type="presParOf" srcId="{EBC6865C-264C-41B0-BB40-9730C78CCA19}" destId="{F42279E4-5302-4238-BFF4-912C0C4562BF}" srcOrd="0" destOrd="0" presId="urn:microsoft.com/office/officeart/2018/5/layout/IconCircleLabelList"/>
    <dgm:cxn modelId="{CEB6E08E-D094-488A-844E-C99CC5D7054A}" type="presParOf" srcId="{EBC6865C-264C-41B0-BB40-9730C78CCA19}" destId="{DFE6FEE4-5FCA-48DB-B13F-B0CA3DBFD6F9}" srcOrd="1" destOrd="0" presId="urn:microsoft.com/office/officeart/2018/5/layout/IconCircleLabelList"/>
    <dgm:cxn modelId="{875C027B-F3DF-4414-869D-84F814C48217}" type="presParOf" srcId="{EBC6865C-264C-41B0-BB40-9730C78CCA19}" destId="{0A86808D-EC6E-4828-9E7A-0F0ACB7C5DB4}" srcOrd="2" destOrd="0" presId="urn:microsoft.com/office/officeart/2018/5/layout/IconCircleLabelList"/>
    <dgm:cxn modelId="{06AB747D-195F-456F-B8B1-F015077A1F9A}" type="presParOf" srcId="{EBC6865C-264C-41B0-BB40-9730C78CCA19}" destId="{58DA1E2B-B2A8-4474-A346-B0911BAC3FFE}" srcOrd="3" destOrd="0" presId="urn:microsoft.com/office/officeart/2018/5/layout/IconCircleLabelList"/>
    <dgm:cxn modelId="{B610ACC8-468B-468A-9D30-00792680AE47}" type="presParOf" srcId="{295E9341-9940-4C97-BFC6-7CF9E5113079}" destId="{58506EC7-74BC-4FB6-9974-DAB164933F84}" srcOrd="7" destOrd="0" presId="urn:microsoft.com/office/officeart/2018/5/layout/IconCircleLabelList"/>
    <dgm:cxn modelId="{33743C83-9AC4-4460-864A-1656615AC34E}" type="presParOf" srcId="{295E9341-9940-4C97-BFC6-7CF9E5113079}" destId="{F1C1F4EB-74A4-4449-8760-1869F978E813}" srcOrd="8" destOrd="0" presId="urn:microsoft.com/office/officeart/2018/5/layout/IconCircleLabelList"/>
    <dgm:cxn modelId="{D1557ECD-B798-4020-B5B0-564C701AD6BA}" type="presParOf" srcId="{F1C1F4EB-74A4-4449-8760-1869F978E813}" destId="{D2659B5A-E2EC-4D7A-A457-2EDB52EF9D42}" srcOrd="0" destOrd="0" presId="urn:microsoft.com/office/officeart/2018/5/layout/IconCircleLabelList"/>
    <dgm:cxn modelId="{FDAE1F45-1219-42E0-A75F-9816B3AEA56D}" type="presParOf" srcId="{F1C1F4EB-74A4-4449-8760-1869F978E813}" destId="{DDB60480-7566-4FAB-A0F3-93DFCB9A6F95}" srcOrd="1" destOrd="0" presId="urn:microsoft.com/office/officeart/2018/5/layout/IconCircleLabelList"/>
    <dgm:cxn modelId="{A35D5479-8F34-4334-BE40-1E9D1018709E}" type="presParOf" srcId="{F1C1F4EB-74A4-4449-8760-1869F978E813}" destId="{70E580F0-B80E-465C-A128-21895DE04752}" srcOrd="2" destOrd="0" presId="urn:microsoft.com/office/officeart/2018/5/layout/IconCircleLabelList"/>
    <dgm:cxn modelId="{40F948CF-D37F-4FE1-90B2-9A70A704F632}" type="presParOf" srcId="{F1C1F4EB-74A4-4449-8760-1869F978E813}" destId="{3B8817BB-F088-426E-A238-394FFF993F9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35EEA-5461-4F59-B14F-3C18375FE950}">
      <dsp:nvSpPr>
        <dsp:cNvPr id="0" name=""/>
        <dsp:cNvSpPr/>
      </dsp:nvSpPr>
      <dsp:spPr>
        <a:xfrm>
          <a:off x="478800" y="1096271"/>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EBFA26-5094-4C31-91F4-353A9FB00237}">
      <dsp:nvSpPr>
        <dsp:cNvPr id="0" name=""/>
        <dsp:cNvSpPr/>
      </dsp:nvSpPr>
      <dsp:spPr>
        <a:xfrm>
          <a:off x="712800" y="133027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23431E-D7C0-4B3F-B0B5-44BA4F78B678}">
      <dsp:nvSpPr>
        <dsp:cNvPr id="0" name=""/>
        <dsp:cNvSpPr/>
      </dsp:nvSpPr>
      <dsp:spPr>
        <a:xfrm>
          <a:off x="12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Exploratory Analysis</a:t>
          </a:r>
        </a:p>
      </dsp:txBody>
      <dsp:txXfrm>
        <a:off x="127800" y="2536272"/>
        <a:ext cx="1800000" cy="720000"/>
      </dsp:txXfrm>
    </dsp:sp>
    <dsp:sp modelId="{33314FC1-B38F-45A6-BD2C-177CF984CAF6}">
      <dsp:nvSpPr>
        <dsp:cNvPr id="0" name=""/>
        <dsp:cNvSpPr/>
      </dsp:nvSpPr>
      <dsp:spPr>
        <a:xfrm>
          <a:off x="2593800" y="1096271"/>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7C7D52-FB48-416D-934F-FAACE0235576}">
      <dsp:nvSpPr>
        <dsp:cNvPr id="0" name=""/>
        <dsp:cNvSpPr/>
      </dsp:nvSpPr>
      <dsp:spPr>
        <a:xfrm>
          <a:off x="2827800" y="133027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0C2FA6-BF2A-48D2-91BA-7A6895F1AD0D}">
      <dsp:nvSpPr>
        <dsp:cNvPr id="0" name=""/>
        <dsp:cNvSpPr/>
      </dsp:nvSpPr>
      <dsp:spPr>
        <a:xfrm>
          <a:off x="2242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Customer</a:t>
          </a:r>
        </a:p>
        <a:p>
          <a:pPr marL="0" lvl="0" indent="0" algn="ctr" defTabSz="889000">
            <a:lnSpc>
              <a:spcPct val="90000"/>
            </a:lnSpc>
            <a:spcBef>
              <a:spcPct val="0"/>
            </a:spcBef>
            <a:spcAft>
              <a:spcPct val="35000"/>
            </a:spcAft>
            <a:buNone/>
            <a:defRPr cap="all"/>
          </a:pPr>
          <a:r>
            <a:rPr lang="en-US" sz="2000" kern="1200" dirty="0"/>
            <a:t>Segmentation</a:t>
          </a:r>
        </a:p>
      </dsp:txBody>
      <dsp:txXfrm>
        <a:off x="2242800" y="2536272"/>
        <a:ext cx="1800000" cy="720000"/>
      </dsp:txXfrm>
    </dsp:sp>
    <dsp:sp modelId="{CAD72552-94B2-44FD-97CB-6E1863DBCC68}">
      <dsp:nvSpPr>
        <dsp:cNvPr id="0" name=""/>
        <dsp:cNvSpPr/>
      </dsp:nvSpPr>
      <dsp:spPr>
        <a:xfrm>
          <a:off x="4708800" y="1096271"/>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679AB-303B-45E0-871D-568FF9181B6D}">
      <dsp:nvSpPr>
        <dsp:cNvPr id="0" name=""/>
        <dsp:cNvSpPr/>
      </dsp:nvSpPr>
      <dsp:spPr>
        <a:xfrm>
          <a:off x="4942800" y="133027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D11294-83BA-4EE4-B1C1-CF7FB929527B}">
      <dsp:nvSpPr>
        <dsp:cNvPr id="0" name=""/>
        <dsp:cNvSpPr/>
      </dsp:nvSpPr>
      <dsp:spPr>
        <a:xfrm>
          <a:off x="435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Customer Life-Time Value</a:t>
          </a:r>
        </a:p>
      </dsp:txBody>
      <dsp:txXfrm>
        <a:off x="4357800" y="2536272"/>
        <a:ext cx="1800000" cy="720000"/>
      </dsp:txXfrm>
    </dsp:sp>
    <dsp:sp modelId="{F42279E4-5302-4238-BFF4-912C0C4562BF}">
      <dsp:nvSpPr>
        <dsp:cNvPr id="0" name=""/>
        <dsp:cNvSpPr/>
      </dsp:nvSpPr>
      <dsp:spPr>
        <a:xfrm>
          <a:off x="6823800" y="1096271"/>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E6FEE4-5FCA-48DB-B13F-B0CA3DBFD6F9}">
      <dsp:nvSpPr>
        <dsp:cNvPr id="0" name=""/>
        <dsp:cNvSpPr/>
      </dsp:nvSpPr>
      <dsp:spPr>
        <a:xfrm>
          <a:off x="7057800" y="133027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DA1E2B-B2A8-4474-A346-B0911BAC3FFE}">
      <dsp:nvSpPr>
        <dsp:cNvPr id="0" name=""/>
        <dsp:cNvSpPr/>
      </dsp:nvSpPr>
      <dsp:spPr>
        <a:xfrm>
          <a:off x="6472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Next Purchase Prediction</a:t>
          </a:r>
        </a:p>
      </dsp:txBody>
      <dsp:txXfrm>
        <a:off x="6472800" y="2536272"/>
        <a:ext cx="1800000" cy="720000"/>
      </dsp:txXfrm>
    </dsp:sp>
    <dsp:sp modelId="{D2659B5A-E2EC-4D7A-A457-2EDB52EF9D42}">
      <dsp:nvSpPr>
        <dsp:cNvPr id="0" name=""/>
        <dsp:cNvSpPr/>
      </dsp:nvSpPr>
      <dsp:spPr>
        <a:xfrm>
          <a:off x="8938800" y="1096271"/>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60480-7566-4FAB-A0F3-93DFCB9A6F95}">
      <dsp:nvSpPr>
        <dsp:cNvPr id="0" name=""/>
        <dsp:cNvSpPr/>
      </dsp:nvSpPr>
      <dsp:spPr>
        <a:xfrm>
          <a:off x="9172800" y="133027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8817BB-F088-426E-A238-394FFF993F96}">
      <dsp:nvSpPr>
        <dsp:cNvPr id="0" name=""/>
        <dsp:cNvSpPr/>
      </dsp:nvSpPr>
      <dsp:spPr>
        <a:xfrm>
          <a:off x="858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Strategies</a:t>
          </a:r>
        </a:p>
      </dsp:txBody>
      <dsp:txXfrm>
        <a:off x="8587800" y="253627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00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79CD6-1C0D-41D3-B714-EA29CFBCAACE}" type="datetimeFigureOut">
              <a:rPr lang="en-001" smtClean="0"/>
              <a:t>11/05/2020</a:t>
            </a:fld>
            <a:endParaRPr lang="en-00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00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00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CCCCD-79E0-486C-89C7-710F3CDB88B1}" type="slidenum">
              <a:rPr lang="en-001" smtClean="0"/>
              <a:t>‹#›</a:t>
            </a:fld>
            <a:endParaRPr lang="en-001"/>
          </a:p>
        </p:txBody>
      </p:sp>
    </p:spTree>
    <p:extLst>
      <p:ext uri="{BB962C8B-B14F-4D97-AF65-F5344CB8AC3E}">
        <p14:creationId xmlns:p14="http://schemas.microsoft.com/office/powerpoint/2010/main" val="95234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ADFCCCCD-79E0-486C-89C7-710F3CDB88B1}" type="slidenum">
              <a:rPr lang="en-001" smtClean="0"/>
              <a:t>7</a:t>
            </a:fld>
            <a:endParaRPr lang="en-001"/>
          </a:p>
        </p:txBody>
      </p:sp>
    </p:spTree>
    <p:extLst>
      <p:ext uri="{BB962C8B-B14F-4D97-AF65-F5344CB8AC3E}">
        <p14:creationId xmlns:p14="http://schemas.microsoft.com/office/powerpoint/2010/main" val="151568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708A-024D-4069-B940-BC4366DD01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001"/>
          </a:p>
        </p:txBody>
      </p:sp>
      <p:sp>
        <p:nvSpPr>
          <p:cNvPr id="3" name="Subtitle 2">
            <a:extLst>
              <a:ext uri="{FF2B5EF4-FFF2-40B4-BE49-F238E27FC236}">
                <a16:creationId xmlns:a16="http://schemas.microsoft.com/office/drawing/2014/main" id="{0C4C427B-962C-48E6-9185-0362D00CE3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001"/>
          </a:p>
        </p:txBody>
      </p:sp>
      <p:sp>
        <p:nvSpPr>
          <p:cNvPr id="4" name="Date Placeholder 3">
            <a:extLst>
              <a:ext uri="{FF2B5EF4-FFF2-40B4-BE49-F238E27FC236}">
                <a16:creationId xmlns:a16="http://schemas.microsoft.com/office/drawing/2014/main" id="{43DC760B-9C77-4524-9FDD-2C8999FA85B1}"/>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5" name="Footer Placeholder 4">
            <a:extLst>
              <a:ext uri="{FF2B5EF4-FFF2-40B4-BE49-F238E27FC236}">
                <a16:creationId xmlns:a16="http://schemas.microsoft.com/office/drawing/2014/main" id="{7A0436B0-7EC5-4CDC-ACD3-B9F976128B20}"/>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F64804E9-48F8-4BE3-83EA-8A082264E51A}"/>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359310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5B5E-3C07-4E41-BA3F-B71662F9642A}"/>
              </a:ext>
            </a:extLst>
          </p:cNvPr>
          <p:cNvSpPr>
            <a:spLocks noGrp="1"/>
          </p:cNvSpPr>
          <p:nvPr>
            <p:ph type="title"/>
          </p:nvPr>
        </p:nvSpPr>
        <p:spPr/>
        <p:txBody>
          <a:bodyPr/>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B404C6F2-95B9-4F0A-A1AC-518F680F7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DAD9EBE4-E555-4353-A409-622C7FA2BD9C}"/>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5" name="Footer Placeholder 4">
            <a:extLst>
              <a:ext uri="{FF2B5EF4-FFF2-40B4-BE49-F238E27FC236}">
                <a16:creationId xmlns:a16="http://schemas.microsoft.com/office/drawing/2014/main" id="{2FC5EA0F-89C7-4E84-87DE-4B58E22ECA99}"/>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FA8B44FD-0619-41F2-9373-40356F4EB6FB}"/>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1312628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4F6C08-6F8F-4CD1-993A-A40B634538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94AFC506-B1AA-4436-8C1D-1B87110E86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F2218690-0E17-4271-B4ED-32EFEDE5D759}"/>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5" name="Footer Placeholder 4">
            <a:extLst>
              <a:ext uri="{FF2B5EF4-FFF2-40B4-BE49-F238E27FC236}">
                <a16:creationId xmlns:a16="http://schemas.microsoft.com/office/drawing/2014/main" id="{29A0CFD6-A68D-49E2-8B0B-82A85B9EEA1D}"/>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D446A42C-BCCC-4E0C-B17F-B92B07229C92}"/>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1830315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F898-49B5-49F1-92BC-DF45C3E159C5}"/>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168CFD73-E93D-47AF-8DAF-2639ED285C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2CFA2B7C-56C3-4D42-A2B3-3D2E228052DB}"/>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5" name="Footer Placeholder 4">
            <a:extLst>
              <a:ext uri="{FF2B5EF4-FFF2-40B4-BE49-F238E27FC236}">
                <a16:creationId xmlns:a16="http://schemas.microsoft.com/office/drawing/2014/main" id="{F41CE58A-7CBC-40CD-90BB-F4FCB82BF453}"/>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202EC50E-9BB0-4DC2-BF37-5A4AC5EEDDF8}"/>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1347562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925F-6541-4809-B4CB-99C736D9A7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001"/>
          </a:p>
        </p:txBody>
      </p:sp>
      <p:sp>
        <p:nvSpPr>
          <p:cNvPr id="3" name="Text Placeholder 2">
            <a:extLst>
              <a:ext uri="{FF2B5EF4-FFF2-40B4-BE49-F238E27FC236}">
                <a16:creationId xmlns:a16="http://schemas.microsoft.com/office/drawing/2014/main" id="{F0E07F6A-C25C-4249-A7B5-A2EFC9B8FA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298EB-AF56-4B4E-B1F3-018F30609FFD}"/>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5" name="Footer Placeholder 4">
            <a:extLst>
              <a:ext uri="{FF2B5EF4-FFF2-40B4-BE49-F238E27FC236}">
                <a16:creationId xmlns:a16="http://schemas.microsoft.com/office/drawing/2014/main" id="{7B481A2B-221A-4195-BA06-968C297E5967}"/>
              </a:ext>
            </a:extLst>
          </p:cNvPr>
          <p:cNvSpPr>
            <a:spLocks noGrp="1"/>
          </p:cNvSpPr>
          <p:nvPr>
            <p:ph type="ftr" sz="quarter" idx="11"/>
          </p:nvPr>
        </p:nvSpPr>
        <p:spPr/>
        <p:txBody>
          <a:bodyPr/>
          <a:lstStyle/>
          <a:p>
            <a:endParaRPr lang="en-001"/>
          </a:p>
        </p:txBody>
      </p:sp>
      <p:sp>
        <p:nvSpPr>
          <p:cNvPr id="6" name="Slide Number Placeholder 5">
            <a:extLst>
              <a:ext uri="{FF2B5EF4-FFF2-40B4-BE49-F238E27FC236}">
                <a16:creationId xmlns:a16="http://schemas.microsoft.com/office/drawing/2014/main" id="{859A5306-04F8-48C6-8654-55EA0A1B08D2}"/>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1769991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68EAB-0C27-4FD5-A85C-F95096EFFC35}"/>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F8C1D012-557C-4041-804A-9F926AEA4D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Content Placeholder 3">
            <a:extLst>
              <a:ext uri="{FF2B5EF4-FFF2-40B4-BE49-F238E27FC236}">
                <a16:creationId xmlns:a16="http://schemas.microsoft.com/office/drawing/2014/main" id="{0A7FFEE0-6D5A-44CC-97DA-6F8FA7B6E5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Date Placeholder 4">
            <a:extLst>
              <a:ext uri="{FF2B5EF4-FFF2-40B4-BE49-F238E27FC236}">
                <a16:creationId xmlns:a16="http://schemas.microsoft.com/office/drawing/2014/main" id="{419F2841-F6EF-427C-92C0-34CDA109D96D}"/>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6" name="Footer Placeholder 5">
            <a:extLst>
              <a:ext uri="{FF2B5EF4-FFF2-40B4-BE49-F238E27FC236}">
                <a16:creationId xmlns:a16="http://schemas.microsoft.com/office/drawing/2014/main" id="{1F8628AB-C756-44B0-9147-869FE88C085C}"/>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EA6E49E6-3216-4ED7-8E03-C68C1468C728}"/>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2295936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D67C-10AC-4AE7-AC44-87BBF2921240}"/>
              </a:ext>
            </a:extLst>
          </p:cNvPr>
          <p:cNvSpPr>
            <a:spLocks noGrp="1"/>
          </p:cNvSpPr>
          <p:nvPr>
            <p:ph type="title"/>
          </p:nvPr>
        </p:nvSpPr>
        <p:spPr>
          <a:xfrm>
            <a:off x="839788" y="365125"/>
            <a:ext cx="10515600" cy="1325563"/>
          </a:xfrm>
        </p:spPr>
        <p:txBody>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73CDF394-579A-4A9E-9E31-97713D9C8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9FD9EA-118C-4F28-98E8-156A239C99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Text Placeholder 4">
            <a:extLst>
              <a:ext uri="{FF2B5EF4-FFF2-40B4-BE49-F238E27FC236}">
                <a16:creationId xmlns:a16="http://schemas.microsoft.com/office/drawing/2014/main" id="{ACBC4611-AF69-4F02-9F5B-09C9AB30B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1EBA9A-4208-4551-9951-21F316310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7" name="Date Placeholder 6">
            <a:extLst>
              <a:ext uri="{FF2B5EF4-FFF2-40B4-BE49-F238E27FC236}">
                <a16:creationId xmlns:a16="http://schemas.microsoft.com/office/drawing/2014/main" id="{2C7EB445-DDB9-4B44-88E5-C3EEBAEE810B}"/>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8" name="Footer Placeholder 7">
            <a:extLst>
              <a:ext uri="{FF2B5EF4-FFF2-40B4-BE49-F238E27FC236}">
                <a16:creationId xmlns:a16="http://schemas.microsoft.com/office/drawing/2014/main" id="{922C7B42-1353-47F9-83CD-8D99865DE032}"/>
              </a:ext>
            </a:extLst>
          </p:cNvPr>
          <p:cNvSpPr>
            <a:spLocks noGrp="1"/>
          </p:cNvSpPr>
          <p:nvPr>
            <p:ph type="ftr" sz="quarter" idx="11"/>
          </p:nvPr>
        </p:nvSpPr>
        <p:spPr/>
        <p:txBody>
          <a:bodyPr/>
          <a:lstStyle/>
          <a:p>
            <a:endParaRPr lang="en-001"/>
          </a:p>
        </p:txBody>
      </p:sp>
      <p:sp>
        <p:nvSpPr>
          <p:cNvPr id="9" name="Slide Number Placeholder 8">
            <a:extLst>
              <a:ext uri="{FF2B5EF4-FFF2-40B4-BE49-F238E27FC236}">
                <a16:creationId xmlns:a16="http://schemas.microsoft.com/office/drawing/2014/main" id="{788700E8-FB93-4684-8CA9-089EECEC239A}"/>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2929839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16BC-DA0A-47CB-890C-C40DF9400C00}"/>
              </a:ext>
            </a:extLst>
          </p:cNvPr>
          <p:cNvSpPr>
            <a:spLocks noGrp="1"/>
          </p:cNvSpPr>
          <p:nvPr>
            <p:ph type="title"/>
          </p:nvPr>
        </p:nvSpPr>
        <p:spPr/>
        <p:txBody>
          <a:bodyPr/>
          <a:lstStyle/>
          <a:p>
            <a:r>
              <a:rPr lang="en-US"/>
              <a:t>Click to edit Master title style</a:t>
            </a:r>
            <a:endParaRPr lang="en-001"/>
          </a:p>
        </p:txBody>
      </p:sp>
      <p:sp>
        <p:nvSpPr>
          <p:cNvPr id="3" name="Date Placeholder 2">
            <a:extLst>
              <a:ext uri="{FF2B5EF4-FFF2-40B4-BE49-F238E27FC236}">
                <a16:creationId xmlns:a16="http://schemas.microsoft.com/office/drawing/2014/main" id="{5972F8C6-6507-4900-B1D3-37A9628C83E4}"/>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4" name="Footer Placeholder 3">
            <a:extLst>
              <a:ext uri="{FF2B5EF4-FFF2-40B4-BE49-F238E27FC236}">
                <a16:creationId xmlns:a16="http://schemas.microsoft.com/office/drawing/2014/main" id="{FEA6B034-3B89-47ED-BCA9-A00139EDD584}"/>
              </a:ext>
            </a:extLst>
          </p:cNvPr>
          <p:cNvSpPr>
            <a:spLocks noGrp="1"/>
          </p:cNvSpPr>
          <p:nvPr>
            <p:ph type="ftr" sz="quarter" idx="11"/>
          </p:nvPr>
        </p:nvSpPr>
        <p:spPr/>
        <p:txBody>
          <a:bodyPr/>
          <a:lstStyle/>
          <a:p>
            <a:endParaRPr lang="en-001"/>
          </a:p>
        </p:txBody>
      </p:sp>
      <p:sp>
        <p:nvSpPr>
          <p:cNvPr id="5" name="Slide Number Placeholder 4">
            <a:extLst>
              <a:ext uri="{FF2B5EF4-FFF2-40B4-BE49-F238E27FC236}">
                <a16:creationId xmlns:a16="http://schemas.microsoft.com/office/drawing/2014/main" id="{ADF1AC37-F5DC-4B61-8305-4E7DA876F2B5}"/>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1811477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F29304-74FE-4463-9C3C-B8C4F3003554}"/>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3" name="Footer Placeholder 2">
            <a:extLst>
              <a:ext uri="{FF2B5EF4-FFF2-40B4-BE49-F238E27FC236}">
                <a16:creationId xmlns:a16="http://schemas.microsoft.com/office/drawing/2014/main" id="{645AC7D3-1D82-44A1-8D28-D47DE7E73656}"/>
              </a:ext>
            </a:extLst>
          </p:cNvPr>
          <p:cNvSpPr>
            <a:spLocks noGrp="1"/>
          </p:cNvSpPr>
          <p:nvPr>
            <p:ph type="ftr" sz="quarter" idx="11"/>
          </p:nvPr>
        </p:nvSpPr>
        <p:spPr/>
        <p:txBody>
          <a:bodyPr/>
          <a:lstStyle/>
          <a:p>
            <a:endParaRPr lang="en-001"/>
          </a:p>
        </p:txBody>
      </p:sp>
      <p:sp>
        <p:nvSpPr>
          <p:cNvPr id="4" name="Slide Number Placeholder 3">
            <a:extLst>
              <a:ext uri="{FF2B5EF4-FFF2-40B4-BE49-F238E27FC236}">
                <a16:creationId xmlns:a16="http://schemas.microsoft.com/office/drawing/2014/main" id="{7F9C3777-D58B-4262-B3E1-BD22BB192185}"/>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3689635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CE02-6772-4979-BAE3-622DD21B14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Content Placeholder 2">
            <a:extLst>
              <a:ext uri="{FF2B5EF4-FFF2-40B4-BE49-F238E27FC236}">
                <a16:creationId xmlns:a16="http://schemas.microsoft.com/office/drawing/2014/main" id="{556A1559-F980-43BC-B9A4-F50575DCF3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Text Placeholder 3">
            <a:extLst>
              <a:ext uri="{FF2B5EF4-FFF2-40B4-BE49-F238E27FC236}">
                <a16:creationId xmlns:a16="http://schemas.microsoft.com/office/drawing/2014/main" id="{5062F78B-EC32-4F49-B9F4-A385F37BB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425F4A-E498-48DD-8EB1-92BE3FD9978E}"/>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6" name="Footer Placeholder 5">
            <a:extLst>
              <a:ext uri="{FF2B5EF4-FFF2-40B4-BE49-F238E27FC236}">
                <a16:creationId xmlns:a16="http://schemas.microsoft.com/office/drawing/2014/main" id="{7EA48D86-C663-49DD-AAE2-588FCB711775}"/>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D0F59C91-CB8E-46FC-9F77-ABF684E44BFF}"/>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248702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0C28-318D-4CC9-8B12-A60B1B120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Picture Placeholder 2">
            <a:extLst>
              <a:ext uri="{FF2B5EF4-FFF2-40B4-BE49-F238E27FC236}">
                <a16:creationId xmlns:a16="http://schemas.microsoft.com/office/drawing/2014/main" id="{E1E02F57-38E2-4813-AD5D-773CF86904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001"/>
          </a:p>
        </p:txBody>
      </p:sp>
      <p:sp>
        <p:nvSpPr>
          <p:cNvPr id="4" name="Text Placeholder 3">
            <a:extLst>
              <a:ext uri="{FF2B5EF4-FFF2-40B4-BE49-F238E27FC236}">
                <a16:creationId xmlns:a16="http://schemas.microsoft.com/office/drawing/2014/main" id="{A05EF099-ADC6-4CCD-822E-E2F477854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05CFD-A131-49AC-83AF-BD20E99430DA}"/>
              </a:ext>
            </a:extLst>
          </p:cNvPr>
          <p:cNvSpPr>
            <a:spLocks noGrp="1"/>
          </p:cNvSpPr>
          <p:nvPr>
            <p:ph type="dt" sz="half" idx="10"/>
          </p:nvPr>
        </p:nvSpPr>
        <p:spPr/>
        <p:txBody>
          <a:bodyPr/>
          <a:lstStyle/>
          <a:p>
            <a:fld id="{BCAF4245-4AAB-47F8-9F2D-C0FE4AC37917}" type="datetimeFigureOut">
              <a:rPr lang="en-001" smtClean="0"/>
              <a:t>10/05/2020</a:t>
            </a:fld>
            <a:endParaRPr lang="en-001"/>
          </a:p>
        </p:txBody>
      </p:sp>
      <p:sp>
        <p:nvSpPr>
          <p:cNvPr id="6" name="Footer Placeholder 5">
            <a:extLst>
              <a:ext uri="{FF2B5EF4-FFF2-40B4-BE49-F238E27FC236}">
                <a16:creationId xmlns:a16="http://schemas.microsoft.com/office/drawing/2014/main" id="{51FE9425-C801-45E7-8A6D-6E4A359383C0}"/>
              </a:ext>
            </a:extLst>
          </p:cNvPr>
          <p:cNvSpPr>
            <a:spLocks noGrp="1"/>
          </p:cNvSpPr>
          <p:nvPr>
            <p:ph type="ftr" sz="quarter" idx="11"/>
          </p:nvPr>
        </p:nvSpPr>
        <p:spPr/>
        <p:txBody>
          <a:bodyPr/>
          <a:lstStyle/>
          <a:p>
            <a:endParaRPr lang="en-001"/>
          </a:p>
        </p:txBody>
      </p:sp>
      <p:sp>
        <p:nvSpPr>
          <p:cNvPr id="7" name="Slide Number Placeholder 6">
            <a:extLst>
              <a:ext uri="{FF2B5EF4-FFF2-40B4-BE49-F238E27FC236}">
                <a16:creationId xmlns:a16="http://schemas.microsoft.com/office/drawing/2014/main" id="{50CF2551-66D5-4E34-AD72-224FA280AC76}"/>
              </a:ext>
            </a:extLst>
          </p:cNvPr>
          <p:cNvSpPr>
            <a:spLocks noGrp="1"/>
          </p:cNvSpPr>
          <p:nvPr>
            <p:ph type="sldNum" sz="quarter" idx="12"/>
          </p:nvPr>
        </p:nvSpPr>
        <p:spPr/>
        <p:txBody>
          <a:bodyPr/>
          <a:lstStyle/>
          <a:p>
            <a:fld id="{926C94AA-6871-4C9C-8446-7FFA47BE73D6}" type="slidenum">
              <a:rPr lang="en-001" smtClean="0"/>
              <a:t>‹#›</a:t>
            </a:fld>
            <a:endParaRPr lang="en-001"/>
          </a:p>
        </p:txBody>
      </p:sp>
    </p:spTree>
    <p:extLst>
      <p:ext uri="{BB962C8B-B14F-4D97-AF65-F5344CB8AC3E}">
        <p14:creationId xmlns:p14="http://schemas.microsoft.com/office/powerpoint/2010/main" val="753733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033E64-DEE6-4518-8F08-DF6652E5AD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62CF301A-28DB-4DBD-B65C-94F54B0049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E57745BF-66C0-4944-AACB-5AB45D1F08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AF4245-4AAB-47F8-9F2D-C0FE4AC37917}" type="datetimeFigureOut">
              <a:rPr lang="en-001" smtClean="0"/>
              <a:t>10/05/2020</a:t>
            </a:fld>
            <a:endParaRPr lang="en-001"/>
          </a:p>
        </p:txBody>
      </p:sp>
      <p:sp>
        <p:nvSpPr>
          <p:cNvPr id="5" name="Footer Placeholder 4">
            <a:extLst>
              <a:ext uri="{FF2B5EF4-FFF2-40B4-BE49-F238E27FC236}">
                <a16:creationId xmlns:a16="http://schemas.microsoft.com/office/drawing/2014/main" id="{7858E631-FB0D-4C5B-B2BC-9941AC79D1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001"/>
          </a:p>
        </p:txBody>
      </p:sp>
      <p:sp>
        <p:nvSpPr>
          <p:cNvPr id="6" name="Slide Number Placeholder 5">
            <a:extLst>
              <a:ext uri="{FF2B5EF4-FFF2-40B4-BE49-F238E27FC236}">
                <a16:creationId xmlns:a16="http://schemas.microsoft.com/office/drawing/2014/main" id="{5ACFFE5E-F0A0-43E9-B855-CC267F5723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6C94AA-6871-4C9C-8446-7FFA47BE73D6}" type="slidenum">
              <a:rPr lang="en-001" smtClean="0"/>
              <a:t>‹#›</a:t>
            </a:fld>
            <a:endParaRPr lang="en-001"/>
          </a:p>
        </p:txBody>
      </p:sp>
    </p:spTree>
    <p:extLst>
      <p:ext uri="{BB962C8B-B14F-4D97-AF65-F5344CB8AC3E}">
        <p14:creationId xmlns:p14="http://schemas.microsoft.com/office/powerpoint/2010/main" val="602254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98AE2-9D04-4F8E-B1F7-E6E086474DF3}"/>
              </a:ext>
            </a:extLst>
          </p:cNvPr>
          <p:cNvSpPr>
            <a:spLocks noGrp="1"/>
          </p:cNvSpPr>
          <p:nvPr>
            <p:ph type="ctrTitle"/>
          </p:nvPr>
        </p:nvSpPr>
        <p:spPr>
          <a:xfrm>
            <a:off x="1094095" y="851517"/>
            <a:ext cx="5238466" cy="2991416"/>
          </a:xfrm>
        </p:spPr>
        <p:txBody>
          <a:bodyPr anchor="b">
            <a:normAutofit/>
          </a:bodyPr>
          <a:lstStyle/>
          <a:p>
            <a:pPr algn="l"/>
            <a:r>
              <a:rPr lang="en-US" dirty="0"/>
              <a:t>C</a:t>
            </a:r>
            <a:r>
              <a:rPr lang="en-US" altLang="zh-CN" dirty="0"/>
              <a:t>ustomer Analytics on Sales</a:t>
            </a:r>
            <a:endParaRPr lang="en-001" dirty="0"/>
          </a:p>
        </p:txBody>
      </p:sp>
      <p:sp>
        <p:nvSpPr>
          <p:cNvPr id="3" name="Subtitle 2">
            <a:extLst>
              <a:ext uri="{FF2B5EF4-FFF2-40B4-BE49-F238E27FC236}">
                <a16:creationId xmlns:a16="http://schemas.microsoft.com/office/drawing/2014/main" id="{BE9FC82F-E8B5-4E3B-A931-4A8E58AA4B83}"/>
              </a:ext>
            </a:extLst>
          </p:cNvPr>
          <p:cNvSpPr>
            <a:spLocks noGrp="1"/>
          </p:cNvSpPr>
          <p:nvPr>
            <p:ph type="subTitle" idx="1"/>
          </p:nvPr>
        </p:nvSpPr>
        <p:spPr>
          <a:xfrm>
            <a:off x="1094096" y="3842932"/>
            <a:ext cx="4762174" cy="2163551"/>
          </a:xfrm>
        </p:spPr>
        <p:txBody>
          <a:bodyPr anchor="t">
            <a:normAutofit/>
          </a:bodyPr>
          <a:lstStyle/>
          <a:p>
            <a:pPr marL="342900" indent="-342900" algn="l">
              <a:buFontTx/>
              <a:buChar char="-"/>
            </a:pPr>
            <a:r>
              <a:rPr lang="en-US" dirty="0"/>
              <a:t>From Exploratory Analysis to Strategies</a:t>
            </a:r>
          </a:p>
          <a:p>
            <a:pPr marL="342900" indent="-342900" algn="l">
              <a:buFontTx/>
              <a:buChar char="-"/>
            </a:pPr>
            <a:r>
              <a:rPr lang="en-US" dirty="0"/>
              <a:t>University of Southern California</a:t>
            </a:r>
          </a:p>
          <a:p>
            <a:pPr algn="l"/>
            <a:r>
              <a:rPr lang="en-US" dirty="0"/>
              <a:t>     </a:t>
            </a:r>
            <a:r>
              <a:rPr lang="en-US" dirty="0" err="1"/>
              <a:t>Hongfa</a:t>
            </a:r>
            <a:r>
              <a:rPr lang="en-US" dirty="0"/>
              <a:t> Huang 3421956392</a:t>
            </a:r>
            <a:endParaRPr lang="en-001" dirty="0"/>
          </a:p>
        </p:txBody>
      </p:sp>
      <p:sp>
        <p:nvSpPr>
          <p:cNvPr id="25" name="Freeform: Shape 2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flat screen television&#10;&#10;Description automatically generated">
            <a:extLst>
              <a:ext uri="{FF2B5EF4-FFF2-40B4-BE49-F238E27FC236}">
                <a16:creationId xmlns:a16="http://schemas.microsoft.com/office/drawing/2014/main" id="{9CE1E79C-B1CB-4CFF-9DA8-FD242A9199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43"/>
          <a:stretch/>
        </p:blipFill>
        <p:spPr>
          <a:xfrm>
            <a:off x="7531503" y="2837108"/>
            <a:ext cx="3217333" cy="1801731"/>
          </a:xfrm>
          <a:prstGeom prst="rect">
            <a:avLst/>
          </a:prstGeom>
        </p:spPr>
      </p:pic>
    </p:spTree>
    <p:extLst>
      <p:ext uri="{BB962C8B-B14F-4D97-AF65-F5344CB8AC3E}">
        <p14:creationId xmlns:p14="http://schemas.microsoft.com/office/powerpoint/2010/main" val="387357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57BF5-FDA5-4D19-AED3-80A7070C5AB4}"/>
              </a:ext>
            </a:extLst>
          </p:cNvPr>
          <p:cNvSpPr>
            <a:spLocks noGrp="1"/>
          </p:cNvSpPr>
          <p:nvPr>
            <p:ph type="title"/>
          </p:nvPr>
        </p:nvSpPr>
        <p:spPr>
          <a:xfrm>
            <a:off x="532015" y="3930305"/>
            <a:ext cx="3861960" cy="2437244"/>
          </a:xfrm>
        </p:spPr>
        <p:txBody>
          <a:bodyPr vert="horz" lIns="91440" tIns="45720" rIns="91440" bIns="45720" rtlCol="0" anchor="ctr">
            <a:normAutofit/>
          </a:bodyPr>
          <a:lstStyle/>
          <a:p>
            <a:r>
              <a:rPr lang="en-US" sz="3600" kern="1200" dirty="0">
                <a:latin typeface="+mj-lt"/>
                <a:ea typeface="+mj-ea"/>
                <a:cs typeface="+mj-cs"/>
              </a:rPr>
              <a:t>RMF variables</a:t>
            </a:r>
          </a:p>
        </p:txBody>
      </p:sp>
      <p:sp>
        <p:nvSpPr>
          <p:cNvPr id="32" name="Rectangle 3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social media post&#10;&#10;Description automatically generated">
            <a:extLst>
              <a:ext uri="{FF2B5EF4-FFF2-40B4-BE49-F238E27FC236}">
                <a16:creationId xmlns:a16="http://schemas.microsoft.com/office/drawing/2014/main" id="{98B2489B-2A2F-4FA1-BAB0-8B8A70DA02F0}"/>
              </a:ext>
            </a:extLst>
          </p:cNvPr>
          <p:cNvPicPr>
            <a:picLocks noChangeAspect="1"/>
          </p:cNvPicPr>
          <p:nvPr/>
        </p:nvPicPr>
        <p:blipFill rotWithShape="1">
          <a:blip r:embed="rId2">
            <a:extLst>
              <a:ext uri="{28A0092B-C50C-407E-A947-70E740481C1C}">
                <a14:useLocalDpi xmlns:a14="http://schemas.microsoft.com/office/drawing/2010/main" val="0"/>
              </a:ext>
            </a:extLst>
          </a:blip>
          <a:srcRect l="3979" r="33999" b="2"/>
          <a:stretch/>
        </p:blipFill>
        <p:spPr>
          <a:xfrm>
            <a:off x="1149152" y="384463"/>
            <a:ext cx="2713885" cy="281132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8C6B785-C0A0-43E8-8FD5-BA6DC491AE0C}"/>
              </a:ext>
            </a:extLst>
          </p:cNvPr>
          <p:cNvPicPr>
            <a:picLocks noChangeAspect="1"/>
          </p:cNvPicPr>
          <p:nvPr/>
        </p:nvPicPr>
        <p:blipFill rotWithShape="1">
          <a:blip r:embed="rId3">
            <a:extLst>
              <a:ext uri="{28A0092B-C50C-407E-A947-70E740481C1C}">
                <a14:useLocalDpi xmlns:a14="http://schemas.microsoft.com/office/drawing/2010/main" val="0"/>
              </a:ext>
            </a:extLst>
          </a:blip>
          <a:srcRect r="37978" b="2"/>
          <a:stretch/>
        </p:blipFill>
        <p:spPr>
          <a:xfrm>
            <a:off x="4777930" y="384462"/>
            <a:ext cx="2713885" cy="281132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1900D9D-8DCD-4E8B-AD36-1B61EE85B66E}"/>
              </a:ext>
            </a:extLst>
          </p:cNvPr>
          <p:cNvPicPr>
            <a:picLocks noChangeAspect="1"/>
          </p:cNvPicPr>
          <p:nvPr/>
        </p:nvPicPr>
        <p:blipFill rotWithShape="1">
          <a:blip r:embed="rId4">
            <a:extLst>
              <a:ext uri="{28A0092B-C50C-407E-A947-70E740481C1C}">
                <a14:useLocalDpi xmlns:a14="http://schemas.microsoft.com/office/drawing/2010/main" val="0"/>
              </a:ext>
            </a:extLst>
          </a:blip>
          <a:srcRect r="37978" b="2"/>
          <a:stretch/>
        </p:blipFill>
        <p:spPr>
          <a:xfrm>
            <a:off x="8407290" y="384462"/>
            <a:ext cx="2713885" cy="2811320"/>
          </a:xfrm>
          <a:prstGeom prst="rect">
            <a:avLst/>
          </a:prstGeom>
        </p:spPr>
      </p:pic>
      <p:sp>
        <p:nvSpPr>
          <p:cNvPr id="36" name="Rectangle 3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B05FE61-0A89-4C5D-8E90-227B74BFE7F1}"/>
              </a:ext>
            </a:extLst>
          </p:cNvPr>
          <p:cNvSpPr>
            <a:spLocks noGrp="1"/>
          </p:cNvSpPr>
          <p:nvPr>
            <p:ph idx="1"/>
          </p:nvPr>
        </p:nvSpPr>
        <p:spPr>
          <a:xfrm>
            <a:off x="5162719" y="3930305"/>
            <a:ext cx="6586915" cy="2437244"/>
          </a:xfrm>
        </p:spPr>
        <p:txBody>
          <a:bodyPr anchor="ctr">
            <a:normAutofit/>
          </a:bodyPr>
          <a:lstStyle/>
          <a:p>
            <a:pPr marL="0" indent="0">
              <a:buNone/>
            </a:pPr>
            <a:r>
              <a:rPr lang="en-US" sz="2000" dirty="0"/>
              <a:t>Monetary: the sum of the revenue of each customer</a:t>
            </a:r>
          </a:p>
          <a:p>
            <a:pPr marL="0" indent="0">
              <a:buNone/>
            </a:pPr>
            <a:r>
              <a:rPr lang="en-US" sz="2000" dirty="0"/>
              <a:t>Recency: the last purchase of the customer since the day 0 (we set the last day time as day 0)</a:t>
            </a:r>
          </a:p>
          <a:p>
            <a:pPr marL="0" indent="0">
              <a:buNone/>
            </a:pPr>
            <a:r>
              <a:rPr lang="en-US" sz="2000" dirty="0"/>
              <a:t>Frequency: Within the 1-year frame, how many purchases of each customer</a:t>
            </a:r>
          </a:p>
        </p:txBody>
      </p:sp>
    </p:spTree>
    <p:extLst>
      <p:ext uri="{BB962C8B-B14F-4D97-AF65-F5344CB8AC3E}">
        <p14:creationId xmlns:p14="http://schemas.microsoft.com/office/powerpoint/2010/main" val="156365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EE0B0-2E54-410F-A276-809C2A237B3D}"/>
              </a:ext>
            </a:extLst>
          </p:cNvPr>
          <p:cNvSpPr>
            <a:spLocks noGrp="1"/>
          </p:cNvSpPr>
          <p:nvPr>
            <p:ph type="title"/>
          </p:nvPr>
        </p:nvSpPr>
        <p:spPr>
          <a:xfrm>
            <a:off x="795528" y="386930"/>
            <a:ext cx="10141799" cy="1300554"/>
          </a:xfrm>
        </p:spPr>
        <p:txBody>
          <a:bodyPr anchor="b">
            <a:normAutofit/>
          </a:bodyPr>
          <a:lstStyle/>
          <a:p>
            <a:r>
              <a:rPr lang="en-US" sz="4800" dirty="0"/>
              <a:t>Number of Segmentation</a:t>
            </a:r>
            <a:endParaRPr lang="en-001" sz="4800" dirty="0"/>
          </a:p>
        </p:txBody>
      </p:sp>
      <p:sp>
        <p:nvSpPr>
          <p:cNvPr id="24" name="Rectangle 2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AE8A602F-2245-4BC7-BCF7-9BA206C158F6}"/>
              </a:ext>
            </a:extLst>
          </p:cNvPr>
          <p:cNvPicPr>
            <a:picLocks noChangeAspect="1"/>
          </p:cNvPicPr>
          <p:nvPr/>
        </p:nvPicPr>
        <p:blipFill rotWithShape="1">
          <a:blip r:embed="rId2">
            <a:extLst>
              <a:ext uri="{28A0092B-C50C-407E-A947-70E740481C1C}">
                <a14:useLocalDpi xmlns:a14="http://schemas.microsoft.com/office/drawing/2010/main" val="0"/>
              </a:ext>
            </a:extLst>
          </a:blip>
          <a:srcRect t="1760" r="-2" b="2610"/>
          <a:stretch/>
        </p:blipFill>
        <p:spPr>
          <a:xfrm>
            <a:off x="635295" y="2524715"/>
            <a:ext cx="5150277" cy="3714244"/>
          </a:xfrm>
          <a:prstGeom prst="rect">
            <a:avLst/>
          </a:prstGeom>
        </p:spPr>
      </p:pic>
      <p:sp>
        <p:nvSpPr>
          <p:cNvPr id="6" name="Content Placeholder 2">
            <a:extLst>
              <a:ext uri="{FF2B5EF4-FFF2-40B4-BE49-F238E27FC236}">
                <a16:creationId xmlns:a16="http://schemas.microsoft.com/office/drawing/2014/main" id="{907F3084-75B1-4AFC-BD5B-8B6A052B3ED0}"/>
              </a:ext>
            </a:extLst>
          </p:cNvPr>
          <p:cNvSpPr>
            <a:spLocks noGrp="1"/>
          </p:cNvSpPr>
          <p:nvPr>
            <p:ph idx="1"/>
          </p:nvPr>
        </p:nvSpPr>
        <p:spPr>
          <a:xfrm>
            <a:off x="6406429" y="2599509"/>
            <a:ext cx="4530898" cy="3639450"/>
          </a:xfrm>
        </p:spPr>
        <p:txBody>
          <a:bodyPr anchor="ctr">
            <a:normAutofit/>
          </a:bodyPr>
          <a:lstStyle/>
          <a:p>
            <a:pPr marL="0" indent="0">
              <a:buNone/>
            </a:pPr>
            <a:r>
              <a:rPr lang="en-US" sz="2000" dirty="0"/>
              <a:t>We applied the K Means Clustering to segment the customers on Monetary, Recency and Frequency customers correspondingly. According to the Elbow method, we decide to segment the customers into three clusters.</a:t>
            </a:r>
          </a:p>
        </p:txBody>
      </p:sp>
      <p:sp>
        <p:nvSpPr>
          <p:cNvPr id="28" name="Rectangle 2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74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42B8FA06-A5AC-4BA6-85BA-C748258B81BF}"/>
              </a:ext>
            </a:extLst>
          </p:cNvPr>
          <p:cNvSpPr>
            <a:spLocks noGrp="1"/>
          </p:cNvSpPr>
          <p:nvPr>
            <p:ph type="title"/>
          </p:nvPr>
        </p:nvSpPr>
        <p:spPr>
          <a:xfrm>
            <a:off x="888631" y="4760132"/>
            <a:ext cx="3947420" cy="1777829"/>
          </a:xfrm>
        </p:spPr>
        <p:txBody>
          <a:bodyPr vert="horz" lIns="91440" tIns="45720" rIns="91440" bIns="45720" rtlCol="0">
            <a:normAutofit/>
          </a:bodyPr>
          <a:lstStyle/>
          <a:p>
            <a:r>
              <a:rPr lang="en-US" sz="4000" kern="1200" dirty="0">
                <a:latin typeface="+mj-lt"/>
                <a:ea typeface="+mj-ea"/>
                <a:cs typeface="+mj-cs"/>
              </a:rPr>
              <a:t>Overview of the customer’s RMF data</a:t>
            </a:r>
          </a:p>
        </p:txBody>
      </p:sp>
      <p:sp>
        <p:nvSpPr>
          <p:cNvPr id="43" name="Freeform: Shape 4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BD8C121C-5799-4BE2-878B-A7B235882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82747"/>
            <a:ext cx="10914060" cy="2537516"/>
          </a:xfrm>
          <a:prstGeom prst="rect">
            <a:avLst/>
          </a:prstGeom>
        </p:spPr>
      </p:pic>
      <p:sp>
        <p:nvSpPr>
          <p:cNvPr id="11" name="Content Placeholder 2">
            <a:extLst>
              <a:ext uri="{FF2B5EF4-FFF2-40B4-BE49-F238E27FC236}">
                <a16:creationId xmlns:a16="http://schemas.microsoft.com/office/drawing/2014/main" id="{4110749C-5608-42D8-9F71-3E7DB7FC45C5}"/>
              </a:ext>
            </a:extLst>
          </p:cNvPr>
          <p:cNvSpPr>
            <a:spLocks noGrp="1"/>
          </p:cNvSpPr>
          <p:nvPr>
            <p:ph idx="1"/>
          </p:nvPr>
        </p:nvSpPr>
        <p:spPr>
          <a:xfrm>
            <a:off x="5118447" y="4767660"/>
            <a:ext cx="6281873" cy="1770300"/>
          </a:xfrm>
        </p:spPr>
        <p:txBody>
          <a:bodyPr anchor="ctr">
            <a:normAutofit/>
          </a:bodyPr>
          <a:lstStyle/>
          <a:p>
            <a:pPr marL="0" indent="0">
              <a:buNone/>
            </a:pPr>
            <a:r>
              <a:rPr lang="en-US" sz="1800" dirty="0"/>
              <a:t>The overview of RMF variables and corresponding cluster: 0, 1, 2, 3 (the higher related to better values of the variables (low recencies, high frequencies and high revenues))</a:t>
            </a:r>
          </a:p>
        </p:txBody>
      </p:sp>
    </p:spTree>
    <p:extLst>
      <p:ext uri="{BB962C8B-B14F-4D97-AF65-F5344CB8AC3E}">
        <p14:creationId xmlns:p14="http://schemas.microsoft.com/office/powerpoint/2010/main" val="186305679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C52B36-6D1C-49B8-9331-0B6BD03CD3E2}"/>
              </a:ext>
            </a:extLst>
          </p:cNvPr>
          <p:cNvSpPr>
            <a:spLocks noGrp="1"/>
          </p:cNvSpPr>
          <p:nvPr>
            <p:ph type="title"/>
          </p:nvPr>
        </p:nvSpPr>
        <p:spPr>
          <a:xfrm>
            <a:off x="589560" y="856180"/>
            <a:ext cx="4560584" cy="1128068"/>
          </a:xfrm>
        </p:spPr>
        <p:txBody>
          <a:bodyPr anchor="ctr">
            <a:normAutofit/>
          </a:bodyPr>
          <a:lstStyle/>
          <a:p>
            <a:r>
              <a:rPr lang="en-US" sz="3700"/>
              <a:t>Aggregation as a label</a:t>
            </a:r>
            <a:endParaRPr lang="en-001" sz="3700"/>
          </a:p>
        </p:txBody>
      </p:sp>
      <p:grpSp>
        <p:nvGrpSpPr>
          <p:cNvPr id="41" name="Group 3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7" name="Rectangle 3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7CE4717D-74FD-40AD-BFF0-BF8BF05800E4}"/>
              </a:ext>
            </a:extLst>
          </p:cNvPr>
          <p:cNvSpPr>
            <a:spLocks noGrp="1"/>
          </p:cNvSpPr>
          <p:nvPr>
            <p:ph idx="1"/>
          </p:nvPr>
        </p:nvSpPr>
        <p:spPr>
          <a:xfrm>
            <a:off x="590719" y="2330505"/>
            <a:ext cx="4559425" cy="3979585"/>
          </a:xfrm>
        </p:spPr>
        <p:txBody>
          <a:bodyPr anchor="ctr">
            <a:normAutofit/>
          </a:bodyPr>
          <a:lstStyle/>
          <a:p>
            <a:r>
              <a:rPr lang="en-US" sz="2000" dirty="0"/>
              <a:t>We aggregate the scores of RMF and take the customers:</a:t>
            </a:r>
          </a:p>
          <a:p>
            <a:r>
              <a:rPr lang="en-US" sz="2000" dirty="0"/>
              <a:t>score &lt;=2 as low-values, </a:t>
            </a:r>
          </a:p>
          <a:p>
            <a:r>
              <a:rPr lang="en-US" sz="2000" dirty="0"/>
              <a:t>score &lt;=4 as mid-values </a:t>
            </a:r>
          </a:p>
          <a:p>
            <a:r>
              <a:rPr lang="en-US" sz="2000" dirty="0"/>
              <a:t>score &gt;4 as high-values</a:t>
            </a:r>
          </a:p>
          <a:p>
            <a:endParaRPr lang="en-US" sz="2000" dirty="0"/>
          </a:p>
          <a:p>
            <a:r>
              <a:rPr lang="en-US" sz="2000" dirty="0"/>
              <a:t>Then we can plot the 3-D graphs to see the distribution of the customers</a:t>
            </a:r>
          </a:p>
          <a:p>
            <a:r>
              <a:rPr lang="en-US" sz="2000" dirty="0"/>
              <a:t>For the high-value customers we can focus on them and send them promotion to improve retention rate </a:t>
            </a:r>
          </a:p>
        </p:txBody>
      </p:sp>
      <p:sp>
        <p:nvSpPr>
          <p:cNvPr id="42" name="Rectangle 4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text on a white background&#10;&#10;Description automatically generated">
            <a:extLst>
              <a:ext uri="{FF2B5EF4-FFF2-40B4-BE49-F238E27FC236}">
                <a16:creationId xmlns:a16="http://schemas.microsoft.com/office/drawing/2014/main" id="{CFBF4B79-61FD-47DD-9605-42E365BCFD63}"/>
              </a:ext>
            </a:extLst>
          </p:cNvPr>
          <p:cNvPicPr>
            <a:picLocks noChangeAspect="1"/>
          </p:cNvPicPr>
          <p:nvPr/>
        </p:nvPicPr>
        <p:blipFill rotWithShape="1">
          <a:blip r:embed="rId2">
            <a:extLst>
              <a:ext uri="{28A0092B-C50C-407E-A947-70E740481C1C}">
                <a14:useLocalDpi xmlns:a14="http://schemas.microsoft.com/office/drawing/2010/main" val="0"/>
              </a:ext>
            </a:extLst>
          </a:blip>
          <a:srcRect l="16890" r="16830" b="-1"/>
          <a:stretch/>
        </p:blipFill>
        <p:spPr>
          <a:xfrm>
            <a:off x="5977788" y="799352"/>
            <a:ext cx="5425410" cy="5259296"/>
          </a:xfrm>
          <a:prstGeom prst="rect">
            <a:avLst/>
          </a:prstGeom>
        </p:spPr>
      </p:pic>
    </p:spTree>
    <p:extLst>
      <p:ext uri="{BB962C8B-B14F-4D97-AF65-F5344CB8AC3E}">
        <p14:creationId xmlns:p14="http://schemas.microsoft.com/office/powerpoint/2010/main" val="779757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DDCB6-47AD-47B8-8E1F-5C43B6B73877}"/>
              </a:ext>
            </a:extLst>
          </p:cNvPr>
          <p:cNvSpPr>
            <a:spLocks noGrp="1"/>
          </p:cNvSpPr>
          <p:nvPr>
            <p:ph type="title"/>
          </p:nvPr>
        </p:nvSpPr>
        <p:spPr>
          <a:xfrm>
            <a:off x="686834" y="1153572"/>
            <a:ext cx="3200400" cy="4461163"/>
          </a:xfrm>
        </p:spPr>
        <p:txBody>
          <a:bodyPr>
            <a:normAutofit/>
          </a:bodyPr>
          <a:lstStyle/>
          <a:p>
            <a:pPr lvl="0">
              <a:defRPr cap="all"/>
            </a:pPr>
            <a:r>
              <a:rPr lang="en-US">
                <a:solidFill>
                  <a:srgbClr val="FFFFFF"/>
                </a:solidFill>
              </a:rPr>
              <a:t>Customer</a:t>
            </a:r>
            <a:br>
              <a:rPr lang="en-US">
                <a:solidFill>
                  <a:srgbClr val="FFFFFF"/>
                </a:solidFill>
              </a:rPr>
            </a:br>
            <a:r>
              <a:rPr lang="en-US">
                <a:solidFill>
                  <a:srgbClr val="FFFFFF"/>
                </a:solidFill>
              </a:rPr>
              <a:t>Life-time value</a:t>
            </a:r>
            <a:endParaRPr lang="en-001">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2BEBC41-C56D-4513-825C-EDD0ABFA1B8C}"/>
              </a:ext>
            </a:extLst>
          </p:cNvPr>
          <p:cNvSpPr>
            <a:spLocks noGrp="1"/>
          </p:cNvSpPr>
          <p:nvPr>
            <p:ph idx="1"/>
          </p:nvPr>
        </p:nvSpPr>
        <p:spPr>
          <a:xfrm>
            <a:off x="4447308" y="591344"/>
            <a:ext cx="6906491" cy="5585619"/>
          </a:xfrm>
        </p:spPr>
        <p:txBody>
          <a:bodyPr anchor="ctr">
            <a:normAutofit/>
          </a:bodyPr>
          <a:lstStyle/>
          <a:p>
            <a:pPr marL="0" indent="0">
              <a:buNone/>
            </a:pPr>
            <a:r>
              <a:rPr lang="en-US" dirty="0"/>
              <a:t>Besides segmentation, for the company, what we care most is how customers contribute to revenues, so we also concentrate a lot on customers Life-Time Value.</a:t>
            </a:r>
            <a:endParaRPr lang="en-001" dirty="0"/>
          </a:p>
        </p:txBody>
      </p:sp>
    </p:spTree>
    <p:extLst>
      <p:ext uri="{BB962C8B-B14F-4D97-AF65-F5344CB8AC3E}">
        <p14:creationId xmlns:p14="http://schemas.microsoft.com/office/powerpoint/2010/main" val="415503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F07B73-9D2D-46FE-B5FB-C4416FE8542E}"/>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kern="1200">
                <a:solidFill>
                  <a:srgbClr val="FFFFFF"/>
                </a:solidFill>
                <a:latin typeface="+mj-lt"/>
                <a:ea typeface="+mj-ea"/>
                <a:cs typeface="+mj-cs"/>
              </a:rPr>
              <a:t>Feature Engineering for Life-Time Value prediction</a:t>
            </a:r>
          </a:p>
        </p:txBody>
      </p:sp>
      <p:sp>
        <p:nvSpPr>
          <p:cNvPr id="6" name="TextBox 5">
            <a:extLst>
              <a:ext uri="{FF2B5EF4-FFF2-40B4-BE49-F238E27FC236}">
                <a16:creationId xmlns:a16="http://schemas.microsoft.com/office/drawing/2014/main" id="{A32C46C5-7A6D-48F2-B044-2D611B2C243B}"/>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a:lnSpc>
                <a:spcPct val="90000"/>
              </a:lnSpc>
              <a:spcAft>
                <a:spcPts val="600"/>
              </a:spcAft>
            </a:pPr>
            <a:r>
              <a:rPr lang="en-US" sz="2000" dirty="0"/>
              <a:t>We use the first three months data to create the RMF variables as previous session and take the sum of the revenues 6 months afterwards for each customer.</a:t>
            </a:r>
          </a:p>
        </p:txBody>
      </p:sp>
      <p:pic>
        <p:nvPicPr>
          <p:cNvPr id="25" name="Picture 24" descr="A screenshot of a cell phone&#10;&#10;Description automatically generated">
            <a:extLst>
              <a:ext uri="{FF2B5EF4-FFF2-40B4-BE49-F238E27FC236}">
                <a16:creationId xmlns:a16="http://schemas.microsoft.com/office/drawing/2014/main" id="{E45EA65A-F701-4B83-B43A-1B21608CB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7" y="4018678"/>
            <a:ext cx="6894236" cy="1344374"/>
          </a:xfrm>
          <a:prstGeom prst="rect">
            <a:avLst/>
          </a:prstGeom>
        </p:spPr>
      </p:pic>
    </p:spTree>
    <p:extLst>
      <p:ext uri="{BB962C8B-B14F-4D97-AF65-F5344CB8AC3E}">
        <p14:creationId xmlns:p14="http://schemas.microsoft.com/office/powerpoint/2010/main" val="2156644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691894-931E-4666-B947-8C9007CECBEC}"/>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Life-Time value distributions</a:t>
            </a:r>
          </a:p>
        </p:txBody>
      </p:sp>
      <p:sp>
        <p:nvSpPr>
          <p:cNvPr id="29" name="Rectangle 2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47C98102-EA40-4FF6-B09B-A7DADDE161DA}"/>
              </a:ext>
            </a:extLst>
          </p:cNvPr>
          <p:cNvPicPr>
            <a:picLocks noChangeAspect="1"/>
          </p:cNvPicPr>
          <p:nvPr/>
        </p:nvPicPr>
        <p:blipFill rotWithShape="1">
          <a:blip r:embed="rId2">
            <a:extLst>
              <a:ext uri="{28A0092B-C50C-407E-A947-70E740481C1C}">
                <a14:useLocalDpi xmlns:a14="http://schemas.microsoft.com/office/drawing/2010/main" val="0"/>
              </a:ext>
            </a:extLst>
          </a:blip>
          <a:srcRect t="2164" r="2" b="2167"/>
          <a:stretch/>
        </p:blipFill>
        <p:spPr>
          <a:xfrm>
            <a:off x="908304" y="2478024"/>
            <a:ext cx="6009855" cy="3694176"/>
          </a:xfrm>
          <a:prstGeom prst="rect">
            <a:avLst/>
          </a:prstGeom>
        </p:spPr>
      </p:pic>
      <p:sp>
        <p:nvSpPr>
          <p:cNvPr id="6" name="Rectangle 5">
            <a:extLst>
              <a:ext uri="{FF2B5EF4-FFF2-40B4-BE49-F238E27FC236}">
                <a16:creationId xmlns:a16="http://schemas.microsoft.com/office/drawing/2014/main" id="{BBBD8E1A-3EB7-42F0-819C-B72F3CE76223}"/>
              </a:ext>
            </a:extLst>
          </p:cNvPr>
          <p:cNvSpPr/>
          <p:nvPr/>
        </p:nvSpPr>
        <p:spPr>
          <a:xfrm>
            <a:off x="7411453" y="2478024"/>
            <a:ext cx="3872243" cy="3694176"/>
          </a:xfrm>
          <a:prstGeom prst="rect">
            <a:avLst/>
          </a:prstGeom>
        </p:spPr>
        <p:txBody>
          <a:bodyPr vert="horz" lIns="91440" tIns="45720" rIns="91440" bIns="45720" rtlCol="0" anchor="ctr">
            <a:normAutofit/>
          </a:bodyPr>
          <a:lstStyle/>
          <a:p>
            <a:pPr>
              <a:lnSpc>
                <a:spcPct val="90000"/>
              </a:lnSpc>
              <a:spcAft>
                <a:spcPts val="600"/>
              </a:spcAft>
            </a:pPr>
            <a:r>
              <a:rPr lang="en-US" dirty="0"/>
              <a:t>The Life-Time value is positively correlated with the RFM Score</a:t>
            </a:r>
          </a:p>
          <a:p>
            <a:pPr>
              <a:lnSpc>
                <a:spcPct val="90000"/>
              </a:lnSpc>
              <a:spcAft>
                <a:spcPts val="600"/>
              </a:spcAft>
            </a:pPr>
            <a:endParaRPr lang="en-US" dirty="0"/>
          </a:p>
          <a:p>
            <a:pPr>
              <a:lnSpc>
                <a:spcPct val="90000"/>
              </a:lnSpc>
              <a:spcAft>
                <a:spcPts val="600"/>
              </a:spcAft>
            </a:pPr>
            <a:r>
              <a:rPr lang="en-US" dirty="0"/>
              <a:t>We applied 3 Levels </a:t>
            </a:r>
            <a:r>
              <a:rPr lang="en-US" dirty="0" err="1"/>
              <a:t>Kmeans</a:t>
            </a:r>
            <a:r>
              <a:rPr lang="en-US" dirty="0"/>
              <a:t> Clustering for the Life-Time values as labels (High, Mid and Low)</a:t>
            </a:r>
          </a:p>
        </p:txBody>
      </p:sp>
    </p:spTree>
    <p:extLst>
      <p:ext uri="{BB962C8B-B14F-4D97-AF65-F5344CB8AC3E}">
        <p14:creationId xmlns:p14="http://schemas.microsoft.com/office/powerpoint/2010/main" val="1294386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8"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E7D994F-F6DF-4CF8-ADC4-AD2946BAB921}"/>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Model Training for Life-Time values</a:t>
            </a:r>
            <a:endParaRPr lang="en-001" sz="4000" dirty="0">
              <a:solidFill>
                <a:srgbClr val="FFFFFF"/>
              </a:solidFill>
            </a:endParaRPr>
          </a:p>
        </p:txBody>
      </p:sp>
      <p:sp>
        <p:nvSpPr>
          <p:cNvPr id="3" name="Content Placeholder 2">
            <a:extLst>
              <a:ext uri="{FF2B5EF4-FFF2-40B4-BE49-F238E27FC236}">
                <a16:creationId xmlns:a16="http://schemas.microsoft.com/office/drawing/2014/main" id="{D119925F-589D-418B-BDB9-FC03F55EE21A}"/>
              </a:ext>
            </a:extLst>
          </p:cNvPr>
          <p:cNvSpPr>
            <a:spLocks noGrp="1"/>
          </p:cNvSpPr>
          <p:nvPr>
            <p:ph idx="1"/>
          </p:nvPr>
        </p:nvSpPr>
        <p:spPr>
          <a:xfrm>
            <a:off x="1424904" y="2494450"/>
            <a:ext cx="4053545" cy="3563159"/>
          </a:xfrm>
        </p:spPr>
        <p:txBody>
          <a:bodyPr>
            <a:normAutofit lnSpcReduction="10000"/>
          </a:bodyPr>
          <a:lstStyle/>
          <a:p>
            <a:pPr marL="0" indent="0">
              <a:buNone/>
            </a:pPr>
            <a:r>
              <a:rPr lang="en-US" sz="2400" dirty="0"/>
              <a:t>We applied </a:t>
            </a:r>
            <a:r>
              <a:rPr lang="en-US" sz="2400" dirty="0" err="1"/>
              <a:t>XGBoost</a:t>
            </a:r>
            <a:r>
              <a:rPr lang="en-US" sz="2400" dirty="0"/>
              <a:t> (the queen of the machine learning algorithms) to predict the Life-Time values with RMF data.</a:t>
            </a:r>
          </a:p>
          <a:p>
            <a:pPr marL="0" indent="0">
              <a:buNone/>
            </a:pPr>
            <a:endParaRPr lang="en-US" sz="2400" dirty="0"/>
          </a:p>
          <a:p>
            <a:pPr marL="0" indent="0">
              <a:buNone/>
            </a:pPr>
            <a:r>
              <a:rPr lang="en-US" sz="2400" dirty="0"/>
              <a:t>Since the AUC (area under curve) of the three labels in test datasets are all larger than 0.8, we did not need to fine-tune parameters.</a:t>
            </a:r>
            <a:endParaRPr lang="en-001" sz="2400" dirty="0"/>
          </a:p>
        </p:txBody>
      </p:sp>
      <p:pic>
        <p:nvPicPr>
          <p:cNvPr id="7" name="Picture 6" descr="A close up of a map&#10;&#10;Description automatically generated">
            <a:extLst>
              <a:ext uri="{FF2B5EF4-FFF2-40B4-BE49-F238E27FC236}">
                <a16:creationId xmlns:a16="http://schemas.microsoft.com/office/drawing/2014/main" id="{1656386B-3955-4ED9-BFAD-9DEBF88F5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736" y="2494450"/>
            <a:ext cx="5229079" cy="3361551"/>
          </a:xfrm>
          <a:prstGeom prst="rect">
            <a:avLst/>
          </a:prstGeom>
        </p:spPr>
      </p:pic>
    </p:spTree>
    <p:extLst>
      <p:ext uri="{BB962C8B-B14F-4D97-AF65-F5344CB8AC3E}">
        <p14:creationId xmlns:p14="http://schemas.microsoft.com/office/powerpoint/2010/main" val="3392389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193232-EA62-48E8-8150-E15EC9CF1F92}"/>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kern="1200" dirty="0">
                <a:solidFill>
                  <a:srgbClr val="FFFFFF"/>
                </a:solidFill>
                <a:latin typeface="+mj-lt"/>
                <a:ea typeface="+mj-ea"/>
                <a:cs typeface="+mj-cs"/>
              </a:rPr>
              <a:t>Pivot Tables of RMF and LTV</a:t>
            </a:r>
          </a:p>
        </p:txBody>
      </p:sp>
      <p:sp>
        <p:nvSpPr>
          <p:cNvPr id="6" name="Rectangle 5">
            <a:extLst>
              <a:ext uri="{FF2B5EF4-FFF2-40B4-BE49-F238E27FC236}">
                <a16:creationId xmlns:a16="http://schemas.microsoft.com/office/drawing/2014/main" id="{F579A148-BDA8-4F9E-93E9-41368A85F868}"/>
              </a:ext>
            </a:extLst>
          </p:cNvPr>
          <p:cNvSpPr/>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The customers with High-LTV and High-Value of segments are our golden customers and we need to try our best to maintain them. They accounts for 0.65% of our customers but contribute more than 7%+ revenues let along potential revenues.</a:t>
            </a:r>
          </a:p>
        </p:txBody>
      </p:sp>
      <p:pic>
        <p:nvPicPr>
          <p:cNvPr id="9" name="Picture 8" descr="A screenshot of a cell phone&#10;&#10;Description automatically generated">
            <a:extLst>
              <a:ext uri="{FF2B5EF4-FFF2-40B4-BE49-F238E27FC236}">
                <a16:creationId xmlns:a16="http://schemas.microsoft.com/office/drawing/2014/main" id="{06A90DEA-6490-43D3-A4B4-84737F6FC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236" y="2629616"/>
            <a:ext cx="5146327" cy="2488335"/>
          </a:xfrm>
          <a:prstGeom prst="rect">
            <a:avLst/>
          </a:prstGeom>
        </p:spPr>
      </p:pic>
      <p:sp>
        <p:nvSpPr>
          <p:cNvPr id="7" name="TextBox 6">
            <a:extLst>
              <a:ext uri="{FF2B5EF4-FFF2-40B4-BE49-F238E27FC236}">
                <a16:creationId xmlns:a16="http://schemas.microsoft.com/office/drawing/2014/main" id="{CE5025E0-803B-4825-AD1D-B2D055253BD6}"/>
              </a:ext>
            </a:extLst>
          </p:cNvPr>
          <p:cNvSpPr txBox="1"/>
          <p:nvPr/>
        </p:nvSpPr>
        <p:spPr>
          <a:xfrm>
            <a:off x="6470314" y="5434259"/>
            <a:ext cx="3307722" cy="1178298"/>
          </a:xfrm>
          <a:prstGeom prst="rect">
            <a:avLst/>
          </a:prstGeom>
        </p:spPr>
        <p:txBody>
          <a:bodyPr vert="horz" lIns="91440" tIns="45720" rIns="91440" bIns="45720" rtlCol="0">
            <a:normAutofit/>
          </a:bodyPr>
          <a:lstStyle/>
          <a:p>
            <a:pPr>
              <a:lnSpc>
                <a:spcPct val="90000"/>
              </a:lnSpc>
              <a:spcBef>
                <a:spcPts val="1000"/>
              </a:spcBef>
              <a:spcAft>
                <a:spcPts val="600"/>
              </a:spcAft>
            </a:pPr>
            <a:r>
              <a:rPr lang="en-US" sz="1600" dirty="0"/>
              <a:t>Golden Customer Ratio: 0.0065</a:t>
            </a:r>
          </a:p>
          <a:p>
            <a:pPr>
              <a:lnSpc>
                <a:spcPct val="90000"/>
              </a:lnSpc>
              <a:spcBef>
                <a:spcPts val="1000"/>
              </a:spcBef>
              <a:spcAft>
                <a:spcPts val="600"/>
              </a:spcAft>
            </a:pPr>
            <a:r>
              <a:rPr lang="en-US" sz="1600" dirty="0"/>
              <a:t>Contribution Ratio: 0.0732</a:t>
            </a:r>
          </a:p>
        </p:txBody>
      </p:sp>
    </p:spTree>
    <p:extLst>
      <p:ext uri="{BB962C8B-B14F-4D97-AF65-F5344CB8AC3E}">
        <p14:creationId xmlns:p14="http://schemas.microsoft.com/office/powerpoint/2010/main" val="63015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0DDCB6-47AD-47B8-8E1F-5C43B6B73877}"/>
              </a:ext>
            </a:extLst>
          </p:cNvPr>
          <p:cNvSpPr>
            <a:spLocks noGrp="1"/>
          </p:cNvSpPr>
          <p:nvPr>
            <p:ph type="title"/>
          </p:nvPr>
        </p:nvSpPr>
        <p:spPr>
          <a:xfrm>
            <a:off x="621792" y="1161288"/>
            <a:ext cx="3602736" cy="4526280"/>
          </a:xfrm>
        </p:spPr>
        <p:txBody>
          <a:bodyPr>
            <a:normAutofit/>
          </a:bodyPr>
          <a:lstStyle/>
          <a:p>
            <a:pPr lvl="0">
              <a:defRPr cap="all"/>
            </a:pPr>
            <a:r>
              <a:rPr lang="en-US" sz="4000"/>
              <a:t>Next Purchase Prediction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2BEBC41-C56D-4513-825C-EDD0ABFA1B8C}"/>
              </a:ext>
            </a:extLst>
          </p:cNvPr>
          <p:cNvSpPr>
            <a:spLocks noGrp="1"/>
          </p:cNvSpPr>
          <p:nvPr>
            <p:ph idx="1"/>
          </p:nvPr>
        </p:nvSpPr>
        <p:spPr>
          <a:xfrm>
            <a:off x="5434149" y="932688"/>
            <a:ext cx="5916603" cy="4992624"/>
          </a:xfrm>
        </p:spPr>
        <p:txBody>
          <a:bodyPr anchor="ctr">
            <a:normAutofit/>
          </a:bodyPr>
          <a:lstStyle/>
          <a:p>
            <a:r>
              <a:rPr lang="en-US" sz="2000" dirty="0"/>
              <a:t>In order to make more practical strategies, we also focus on predicting their next purchase time frame knowing about their consuming behaviors</a:t>
            </a:r>
            <a:endParaRPr lang="en-001" sz="2000" dirty="0"/>
          </a:p>
        </p:txBody>
      </p:sp>
    </p:spTree>
    <p:extLst>
      <p:ext uri="{BB962C8B-B14F-4D97-AF65-F5344CB8AC3E}">
        <p14:creationId xmlns:p14="http://schemas.microsoft.com/office/powerpoint/2010/main" val="3020060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9E99740E-CF2F-4FDB-8C17-547CA5A07C7F}"/>
              </a:ext>
            </a:extLst>
          </p:cNvPr>
          <p:cNvGraphicFramePr/>
          <p:nvPr>
            <p:extLst>
              <p:ext uri="{D42A27DB-BD31-4B8C-83A1-F6EECF244321}">
                <p14:modId xmlns:p14="http://schemas.microsoft.com/office/powerpoint/2010/main" val="44397359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1D7B67EF-374F-47A6-B584-75060E249D49}"/>
              </a:ext>
            </a:extLst>
          </p:cNvPr>
          <p:cNvSpPr>
            <a:spLocks noGrp="1"/>
          </p:cNvSpPr>
          <p:nvPr>
            <p:ph type="title"/>
          </p:nvPr>
        </p:nvSpPr>
        <p:spPr>
          <a:xfrm>
            <a:off x="838200" y="365125"/>
            <a:ext cx="10515600" cy="1325563"/>
          </a:xfrm>
        </p:spPr>
        <p:txBody>
          <a:bodyPr/>
          <a:lstStyle/>
          <a:p>
            <a:r>
              <a:rPr lang="en-US" cap="all" dirty="0"/>
              <a:t>Contents</a:t>
            </a:r>
            <a:endParaRPr lang="en-001" cap="all" dirty="0"/>
          </a:p>
        </p:txBody>
      </p:sp>
    </p:spTree>
    <p:extLst>
      <p:ext uri="{BB962C8B-B14F-4D97-AF65-F5344CB8AC3E}">
        <p14:creationId xmlns:p14="http://schemas.microsoft.com/office/powerpoint/2010/main" val="931872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0D2B-A179-49A2-A826-83490D956353}"/>
              </a:ext>
            </a:extLst>
          </p:cNvPr>
          <p:cNvSpPr>
            <a:spLocks noGrp="1"/>
          </p:cNvSpPr>
          <p:nvPr>
            <p:ph type="title"/>
          </p:nvPr>
        </p:nvSpPr>
        <p:spPr/>
        <p:txBody>
          <a:bodyPr/>
          <a:lstStyle/>
          <a:p>
            <a:r>
              <a:rPr lang="en-US" dirty="0"/>
              <a:t>Feature Engineering of Next Purchase date</a:t>
            </a:r>
            <a:endParaRPr lang="en-001" dirty="0"/>
          </a:p>
        </p:txBody>
      </p:sp>
      <p:sp>
        <p:nvSpPr>
          <p:cNvPr id="9" name="Oval 8">
            <a:extLst>
              <a:ext uri="{FF2B5EF4-FFF2-40B4-BE49-F238E27FC236}">
                <a16:creationId xmlns:a16="http://schemas.microsoft.com/office/drawing/2014/main" id="{44904274-60D2-40B4-B04A-3817A8A7735A}"/>
              </a:ext>
            </a:extLst>
          </p:cNvPr>
          <p:cNvSpPr/>
          <p:nvPr/>
        </p:nvSpPr>
        <p:spPr>
          <a:xfrm>
            <a:off x="1952089" y="2360488"/>
            <a:ext cx="523982" cy="59590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 name="Oval 9">
            <a:extLst>
              <a:ext uri="{FF2B5EF4-FFF2-40B4-BE49-F238E27FC236}">
                <a16:creationId xmlns:a16="http://schemas.microsoft.com/office/drawing/2014/main" id="{DB2650E9-57AD-4290-9E0F-8A5ED9D8E1FC}"/>
              </a:ext>
            </a:extLst>
          </p:cNvPr>
          <p:cNvSpPr/>
          <p:nvPr/>
        </p:nvSpPr>
        <p:spPr>
          <a:xfrm>
            <a:off x="5710718" y="2360488"/>
            <a:ext cx="523982" cy="59590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8AAA770-9D76-4391-ACC9-B6DEF08BBA56}"/>
              </a:ext>
            </a:extLst>
          </p:cNvPr>
          <p:cNvSpPr/>
          <p:nvPr/>
        </p:nvSpPr>
        <p:spPr>
          <a:xfrm>
            <a:off x="6417923" y="2360488"/>
            <a:ext cx="523982" cy="59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77C098FD-749C-4762-9F0B-D65B8199B591}"/>
              </a:ext>
            </a:extLst>
          </p:cNvPr>
          <p:cNvSpPr/>
          <p:nvPr/>
        </p:nvSpPr>
        <p:spPr>
          <a:xfrm>
            <a:off x="8234737" y="2360488"/>
            <a:ext cx="523982" cy="59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4" name="Straight Connector 13">
            <a:extLst>
              <a:ext uri="{FF2B5EF4-FFF2-40B4-BE49-F238E27FC236}">
                <a16:creationId xmlns:a16="http://schemas.microsoft.com/office/drawing/2014/main" id="{9622E469-0C4B-4FBA-8E2B-482CA55591C9}"/>
              </a:ext>
            </a:extLst>
          </p:cNvPr>
          <p:cNvCxnSpPr>
            <a:cxnSpLocks/>
          </p:cNvCxnSpPr>
          <p:nvPr/>
        </p:nvCxnSpPr>
        <p:spPr>
          <a:xfrm>
            <a:off x="2476071" y="2694952"/>
            <a:ext cx="323464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1E424359-67DA-40A9-BE85-20202F9D2C17}"/>
              </a:ext>
            </a:extLst>
          </p:cNvPr>
          <p:cNvCxnSpPr>
            <a:cxnSpLocks/>
          </p:cNvCxnSpPr>
          <p:nvPr/>
        </p:nvCxnSpPr>
        <p:spPr>
          <a:xfrm>
            <a:off x="6941905" y="2694952"/>
            <a:ext cx="12928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D44C37B-0CF7-4A12-A2A7-8929D0B57E52}"/>
              </a:ext>
            </a:extLst>
          </p:cNvPr>
          <p:cNvSpPr txBox="1"/>
          <p:nvPr/>
        </p:nvSpPr>
        <p:spPr>
          <a:xfrm>
            <a:off x="2661007" y="1705583"/>
            <a:ext cx="2866488" cy="369332"/>
          </a:xfrm>
          <a:prstGeom prst="rect">
            <a:avLst/>
          </a:prstGeom>
          <a:noFill/>
        </p:spPr>
        <p:txBody>
          <a:bodyPr wrap="square" rtlCol="0">
            <a:spAutoFit/>
          </a:bodyPr>
          <a:lstStyle/>
          <a:p>
            <a:r>
              <a:rPr lang="en-US" dirty="0"/>
              <a:t>6 Months Behaviors</a:t>
            </a:r>
            <a:endParaRPr lang="en-001" dirty="0"/>
          </a:p>
        </p:txBody>
      </p:sp>
      <p:sp>
        <p:nvSpPr>
          <p:cNvPr id="18" name="TextBox 17">
            <a:extLst>
              <a:ext uri="{FF2B5EF4-FFF2-40B4-BE49-F238E27FC236}">
                <a16:creationId xmlns:a16="http://schemas.microsoft.com/office/drawing/2014/main" id="{B9CE952A-17E2-448E-9639-2DD603B9EBE5}"/>
              </a:ext>
            </a:extLst>
          </p:cNvPr>
          <p:cNvSpPr txBox="1"/>
          <p:nvPr/>
        </p:nvSpPr>
        <p:spPr>
          <a:xfrm>
            <a:off x="6417923" y="1705583"/>
            <a:ext cx="3113070" cy="369332"/>
          </a:xfrm>
          <a:prstGeom prst="rect">
            <a:avLst/>
          </a:prstGeom>
          <a:noFill/>
        </p:spPr>
        <p:txBody>
          <a:bodyPr wrap="square" rtlCol="0">
            <a:spAutoFit/>
          </a:bodyPr>
          <a:lstStyle/>
          <a:p>
            <a:r>
              <a:rPr lang="en-US" dirty="0"/>
              <a:t>First Purchase in next 3 months</a:t>
            </a:r>
            <a:endParaRPr lang="en-001" dirty="0"/>
          </a:p>
        </p:txBody>
      </p:sp>
      <p:sp>
        <p:nvSpPr>
          <p:cNvPr id="20" name="Left Brace 19">
            <a:extLst>
              <a:ext uri="{FF2B5EF4-FFF2-40B4-BE49-F238E27FC236}">
                <a16:creationId xmlns:a16="http://schemas.microsoft.com/office/drawing/2014/main" id="{57DB4B07-FE42-4026-83D2-4FABF44227BE}"/>
              </a:ext>
            </a:extLst>
          </p:cNvPr>
          <p:cNvSpPr/>
          <p:nvPr/>
        </p:nvSpPr>
        <p:spPr>
          <a:xfrm rot="16200000">
            <a:off x="6596693" y="2213025"/>
            <a:ext cx="184425" cy="167725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001"/>
          </a:p>
        </p:txBody>
      </p:sp>
      <p:sp>
        <p:nvSpPr>
          <p:cNvPr id="21" name="TextBox 20">
            <a:extLst>
              <a:ext uri="{FF2B5EF4-FFF2-40B4-BE49-F238E27FC236}">
                <a16:creationId xmlns:a16="http://schemas.microsoft.com/office/drawing/2014/main" id="{69539F6A-292D-4EFD-9BD7-26A713A3D867}"/>
              </a:ext>
            </a:extLst>
          </p:cNvPr>
          <p:cNvSpPr txBox="1"/>
          <p:nvPr/>
        </p:nvSpPr>
        <p:spPr>
          <a:xfrm>
            <a:off x="5132370" y="3330610"/>
            <a:ext cx="3113070" cy="369332"/>
          </a:xfrm>
          <a:prstGeom prst="rect">
            <a:avLst/>
          </a:prstGeom>
          <a:noFill/>
        </p:spPr>
        <p:txBody>
          <a:bodyPr wrap="square" rtlCol="0">
            <a:spAutoFit/>
          </a:bodyPr>
          <a:lstStyle/>
          <a:p>
            <a:pPr algn="ctr"/>
            <a:r>
              <a:rPr lang="en-US" dirty="0"/>
              <a:t>Next Purchase Date</a:t>
            </a:r>
            <a:endParaRPr lang="en-001" dirty="0"/>
          </a:p>
        </p:txBody>
      </p:sp>
      <p:pic>
        <p:nvPicPr>
          <p:cNvPr id="23" name="Picture 22" descr="A screenshot of a cell phone&#10;&#10;Description automatically generated">
            <a:extLst>
              <a:ext uri="{FF2B5EF4-FFF2-40B4-BE49-F238E27FC236}">
                <a16:creationId xmlns:a16="http://schemas.microsoft.com/office/drawing/2014/main" id="{9C8B19B1-6A5A-485C-AAD1-14FB135E1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398" y="3699942"/>
            <a:ext cx="9253203" cy="1825836"/>
          </a:xfrm>
          <a:prstGeom prst="rect">
            <a:avLst/>
          </a:prstGeom>
        </p:spPr>
      </p:pic>
      <p:sp>
        <p:nvSpPr>
          <p:cNvPr id="24" name="TextBox 23">
            <a:extLst>
              <a:ext uri="{FF2B5EF4-FFF2-40B4-BE49-F238E27FC236}">
                <a16:creationId xmlns:a16="http://schemas.microsoft.com/office/drawing/2014/main" id="{B234C0C0-341B-4BCD-9851-924FA4C624C9}"/>
              </a:ext>
            </a:extLst>
          </p:cNvPr>
          <p:cNvSpPr txBox="1"/>
          <p:nvPr/>
        </p:nvSpPr>
        <p:spPr>
          <a:xfrm>
            <a:off x="3327114" y="5664666"/>
            <a:ext cx="5537771" cy="923330"/>
          </a:xfrm>
          <a:prstGeom prst="rect">
            <a:avLst/>
          </a:prstGeom>
          <a:noFill/>
        </p:spPr>
        <p:txBody>
          <a:bodyPr wrap="square" rtlCol="0">
            <a:spAutoFit/>
          </a:bodyPr>
          <a:lstStyle/>
          <a:p>
            <a:r>
              <a:rPr lang="en-US" dirty="0"/>
              <a:t>We take the first purchase in the next three months’ date till the last date of 6-month time frame as Next Purchase Day. If there is not any purchases, we set as 999.</a:t>
            </a:r>
            <a:endParaRPr lang="en-001" dirty="0"/>
          </a:p>
        </p:txBody>
      </p:sp>
      <p:sp>
        <p:nvSpPr>
          <p:cNvPr id="25" name="Title 1">
            <a:extLst>
              <a:ext uri="{FF2B5EF4-FFF2-40B4-BE49-F238E27FC236}">
                <a16:creationId xmlns:a16="http://schemas.microsoft.com/office/drawing/2014/main" id="{5D5665BF-EA30-4DBD-B30B-A19C05EDBA8B}"/>
              </a:ext>
            </a:extLst>
          </p:cNvPr>
          <p:cNvSpPr txBox="1">
            <a:spLocks/>
          </p:cNvSpPr>
          <p:nvPr/>
        </p:nvSpPr>
        <p:spPr>
          <a:xfrm>
            <a:off x="838200" y="3800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Feature Engineering of Next Purchase date</a:t>
            </a:r>
            <a:endParaRPr lang="en-001" dirty="0"/>
          </a:p>
        </p:txBody>
      </p:sp>
    </p:spTree>
    <p:extLst>
      <p:ext uri="{BB962C8B-B14F-4D97-AF65-F5344CB8AC3E}">
        <p14:creationId xmlns:p14="http://schemas.microsoft.com/office/powerpoint/2010/main" val="2595892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2F3287B-209F-4208-8291-5CD4D0D92C2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solidFill>
                  <a:schemeClr val="tx1"/>
                </a:solidFill>
                <a:latin typeface="+mj-lt"/>
                <a:ea typeface="+mj-ea"/>
                <a:cs typeface="+mj-cs"/>
              </a:rPr>
              <a:t>Feature Engineering of Days between the last three purchases</a:t>
            </a:r>
          </a:p>
        </p:txBody>
      </p:sp>
      <p:pic>
        <p:nvPicPr>
          <p:cNvPr id="8" name="Picture 7" descr="A screenshot of a cell phone&#10;&#10;Description automatically generated">
            <a:extLst>
              <a:ext uri="{FF2B5EF4-FFF2-40B4-BE49-F238E27FC236}">
                <a16:creationId xmlns:a16="http://schemas.microsoft.com/office/drawing/2014/main" id="{88EFFAE0-1C99-4171-89E0-9633F2586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75" y="2935627"/>
            <a:ext cx="10525125" cy="2131335"/>
          </a:xfrm>
          <a:prstGeom prst="rect">
            <a:avLst/>
          </a:prstGeom>
        </p:spPr>
      </p:pic>
      <p:sp>
        <p:nvSpPr>
          <p:cNvPr id="6" name="TextBox 5">
            <a:extLst>
              <a:ext uri="{FF2B5EF4-FFF2-40B4-BE49-F238E27FC236}">
                <a16:creationId xmlns:a16="http://schemas.microsoft.com/office/drawing/2014/main" id="{FEC1C1AB-93D0-4680-8473-06C1DD2BD22E}"/>
              </a:ext>
            </a:extLst>
          </p:cNvPr>
          <p:cNvSpPr txBox="1"/>
          <p:nvPr/>
        </p:nvSpPr>
        <p:spPr>
          <a:xfrm>
            <a:off x="3028307" y="5665570"/>
            <a:ext cx="6135385" cy="646331"/>
          </a:xfrm>
          <a:prstGeom prst="rect">
            <a:avLst/>
          </a:prstGeom>
          <a:noFill/>
        </p:spPr>
        <p:txBody>
          <a:bodyPr wrap="square" rtlCol="0">
            <a:spAutoFit/>
          </a:bodyPr>
          <a:lstStyle/>
          <a:p>
            <a:pPr>
              <a:spcAft>
                <a:spcPts val="600"/>
              </a:spcAft>
            </a:pPr>
            <a:r>
              <a:rPr lang="en-US" dirty="0"/>
              <a:t>For each customer, we applied rolling windows to calculate the days between the last three purchases for invoice day</a:t>
            </a:r>
            <a:endParaRPr lang="en-001" dirty="0"/>
          </a:p>
        </p:txBody>
      </p:sp>
    </p:spTree>
    <p:extLst>
      <p:ext uri="{BB962C8B-B14F-4D97-AF65-F5344CB8AC3E}">
        <p14:creationId xmlns:p14="http://schemas.microsoft.com/office/powerpoint/2010/main" val="846870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C52B36-6D1C-49B8-9331-0B6BD03CD3E2}"/>
              </a:ext>
            </a:extLst>
          </p:cNvPr>
          <p:cNvSpPr>
            <a:spLocks noGrp="1"/>
          </p:cNvSpPr>
          <p:nvPr>
            <p:ph type="title"/>
          </p:nvPr>
        </p:nvSpPr>
        <p:spPr>
          <a:xfrm>
            <a:off x="589560" y="856180"/>
            <a:ext cx="4560584" cy="1128068"/>
          </a:xfrm>
        </p:spPr>
        <p:txBody>
          <a:bodyPr anchor="ctr">
            <a:normAutofit/>
          </a:bodyPr>
          <a:lstStyle/>
          <a:p>
            <a:r>
              <a:rPr lang="en-US" sz="3700" dirty="0"/>
              <a:t>Set Next Purchase Labels</a:t>
            </a:r>
            <a:endParaRPr lang="en-001" sz="3700" dirty="0"/>
          </a:p>
        </p:txBody>
      </p:sp>
      <p:grpSp>
        <p:nvGrpSpPr>
          <p:cNvPr id="41" name="Group 3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7" name="Rectangle 3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0" name="Rectangle 3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7CE4717D-74FD-40AD-BFF0-BF8BF05800E4}"/>
              </a:ext>
            </a:extLst>
          </p:cNvPr>
          <p:cNvSpPr>
            <a:spLocks noGrp="1"/>
          </p:cNvSpPr>
          <p:nvPr>
            <p:ph idx="1"/>
          </p:nvPr>
        </p:nvSpPr>
        <p:spPr>
          <a:xfrm>
            <a:off x="590719" y="2330505"/>
            <a:ext cx="4559425" cy="3979585"/>
          </a:xfrm>
        </p:spPr>
        <p:txBody>
          <a:bodyPr anchor="ctr">
            <a:normAutofit/>
          </a:bodyPr>
          <a:lstStyle/>
          <a:p>
            <a:r>
              <a:rPr lang="en-US" sz="2000" dirty="0"/>
              <a:t>We distributes customers into three classes for their next purchases</a:t>
            </a:r>
          </a:p>
          <a:p>
            <a:r>
              <a:rPr lang="en-US" sz="2000" dirty="0"/>
              <a:t>Larger than 49 days as Low-values </a:t>
            </a:r>
          </a:p>
          <a:p>
            <a:r>
              <a:rPr lang="en-US" sz="2000" dirty="0"/>
              <a:t>21-49 days as Mid-values</a:t>
            </a:r>
          </a:p>
          <a:p>
            <a:r>
              <a:rPr lang="en-US" sz="2000" dirty="0"/>
              <a:t>Within 20 days as High-values</a:t>
            </a:r>
          </a:p>
          <a:p>
            <a:endParaRPr lang="en-US" sz="2000" dirty="0"/>
          </a:p>
          <a:p>
            <a:r>
              <a:rPr lang="en-US" sz="2000" dirty="0"/>
              <a:t>The correlation matrix shows the Overall RMF Score is highly correlated to the values.</a:t>
            </a:r>
          </a:p>
        </p:txBody>
      </p:sp>
      <p:sp>
        <p:nvSpPr>
          <p:cNvPr id="42" name="Rectangle 4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057275C-82D8-4E06-9171-49CC86300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326" y="1420214"/>
            <a:ext cx="5744509" cy="4278790"/>
          </a:xfrm>
          <a:prstGeom prst="rect">
            <a:avLst/>
          </a:prstGeom>
        </p:spPr>
      </p:pic>
    </p:spTree>
    <p:extLst>
      <p:ext uri="{BB962C8B-B14F-4D97-AF65-F5344CB8AC3E}">
        <p14:creationId xmlns:p14="http://schemas.microsoft.com/office/powerpoint/2010/main" val="4132145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8"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AE7D994F-F6DF-4CF8-ADC4-AD2946BAB921}"/>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Model Training for Next Purchase Day</a:t>
            </a:r>
            <a:endParaRPr lang="en-001" sz="4000" dirty="0">
              <a:solidFill>
                <a:srgbClr val="FFFFFF"/>
              </a:solidFill>
            </a:endParaRPr>
          </a:p>
        </p:txBody>
      </p:sp>
      <p:sp>
        <p:nvSpPr>
          <p:cNvPr id="3" name="Content Placeholder 2">
            <a:extLst>
              <a:ext uri="{FF2B5EF4-FFF2-40B4-BE49-F238E27FC236}">
                <a16:creationId xmlns:a16="http://schemas.microsoft.com/office/drawing/2014/main" id="{D119925F-589D-418B-BDB9-FC03F55EE21A}"/>
              </a:ext>
            </a:extLst>
          </p:cNvPr>
          <p:cNvSpPr>
            <a:spLocks noGrp="1"/>
          </p:cNvSpPr>
          <p:nvPr>
            <p:ph idx="1"/>
          </p:nvPr>
        </p:nvSpPr>
        <p:spPr>
          <a:xfrm>
            <a:off x="1424904" y="2494451"/>
            <a:ext cx="9270494" cy="793280"/>
          </a:xfrm>
        </p:spPr>
        <p:txBody>
          <a:bodyPr>
            <a:normAutofit/>
          </a:bodyPr>
          <a:lstStyle/>
          <a:p>
            <a:pPr marL="0" indent="0">
              <a:buNone/>
            </a:pPr>
            <a:r>
              <a:rPr lang="en-US" sz="2400" dirty="0"/>
              <a:t>We first tried different models including </a:t>
            </a:r>
            <a:r>
              <a:rPr lang="en-US" sz="2400" dirty="0" err="1"/>
              <a:t>XGBoost</a:t>
            </a:r>
            <a:r>
              <a:rPr lang="en-US" sz="2400" dirty="0"/>
              <a:t>. It demonstrated that none of them perform well on test dataset.</a:t>
            </a:r>
          </a:p>
          <a:p>
            <a:pPr marL="0" indent="0">
              <a:buNone/>
            </a:pPr>
            <a:endParaRPr lang="en-US" sz="2400" dirty="0"/>
          </a:p>
        </p:txBody>
      </p:sp>
      <p:graphicFrame>
        <p:nvGraphicFramePr>
          <p:cNvPr id="4" name="Table 4">
            <a:extLst>
              <a:ext uri="{FF2B5EF4-FFF2-40B4-BE49-F238E27FC236}">
                <a16:creationId xmlns:a16="http://schemas.microsoft.com/office/drawing/2014/main" id="{6C196D2B-F66E-4460-905D-FA20DCAF2DA9}"/>
              </a:ext>
            </a:extLst>
          </p:cNvPr>
          <p:cNvGraphicFramePr>
            <a:graphicFrameLocks noGrp="1"/>
          </p:cNvGraphicFramePr>
          <p:nvPr>
            <p:extLst>
              <p:ext uri="{D42A27DB-BD31-4B8C-83A1-F6EECF244321}">
                <p14:modId xmlns:p14="http://schemas.microsoft.com/office/powerpoint/2010/main" val="1727959593"/>
              </p:ext>
            </p:extLst>
          </p:nvPr>
        </p:nvGraphicFramePr>
        <p:xfrm>
          <a:off x="1727201" y="3744590"/>
          <a:ext cx="8968197" cy="1280160"/>
        </p:xfrm>
        <a:graphic>
          <a:graphicData uri="http://schemas.openxmlformats.org/drawingml/2006/table">
            <a:tbl>
              <a:tblPr firstRow="1" bandRow="1">
                <a:tableStyleId>{5C22544A-7EE6-4342-B048-85BDC9FD1C3A}</a:tableStyleId>
              </a:tblPr>
              <a:tblGrid>
                <a:gridCol w="1281171">
                  <a:extLst>
                    <a:ext uri="{9D8B030D-6E8A-4147-A177-3AD203B41FA5}">
                      <a16:colId xmlns:a16="http://schemas.microsoft.com/office/drawing/2014/main" val="2875780501"/>
                    </a:ext>
                  </a:extLst>
                </a:gridCol>
                <a:gridCol w="1281171">
                  <a:extLst>
                    <a:ext uri="{9D8B030D-6E8A-4147-A177-3AD203B41FA5}">
                      <a16:colId xmlns:a16="http://schemas.microsoft.com/office/drawing/2014/main" val="2849334842"/>
                    </a:ext>
                  </a:extLst>
                </a:gridCol>
                <a:gridCol w="1281171">
                  <a:extLst>
                    <a:ext uri="{9D8B030D-6E8A-4147-A177-3AD203B41FA5}">
                      <a16:colId xmlns:a16="http://schemas.microsoft.com/office/drawing/2014/main" val="1236792899"/>
                    </a:ext>
                  </a:extLst>
                </a:gridCol>
                <a:gridCol w="1281171">
                  <a:extLst>
                    <a:ext uri="{9D8B030D-6E8A-4147-A177-3AD203B41FA5}">
                      <a16:colId xmlns:a16="http://schemas.microsoft.com/office/drawing/2014/main" val="249649004"/>
                    </a:ext>
                  </a:extLst>
                </a:gridCol>
                <a:gridCol w="1281171">
                  <a:extLst>
                    <a:ext uri="{9D8B030D-6E8A-4147-A177-3AD203B41FA5}">
                      <a16:colId xmlns:a16="http://schemas.microsoft.com/office/drawing/2014/main" val="911412974"/>
                    </a:ext>
                  </a:extLst>
                </a:gridCol>
                <a:gridCol w="1281171">
                  <a:extLst>
                    <a:ext uri="{9D8B030D-6E8A-4147-A177-3AD203B41FA5}">
                      <a16:colId xmlns:a16="http://schemas.microsoft.com/office/drawing/2014/main" val="1769921737"/>
                    </a:ext>
                  </a:extLst>
                </a:gridCol>
                <a:gridCol w="1281171">
                  <a:extLst>
                    <a:ext uri="{9D8B030D-6E8A-4147-A177-3AD203B41FA5}">
                      <a16:colId xmlns:a16="http://schemas.microsoft.com/office/drawing/2014/main" val="128018846"/>
                    </a:ext>
                  </a:extLst>
                </a:gridCol>
              </a:tblGrid>
              <a:tr h="370840">
                <a:tc>
                  <a:txBody>
                    <a:bodyPr/>
                    <a:lstStyle/>
                    <a:p>
                      <a:r>
                        <a:rPr lang="en-US" dirty="0"/>
                        <a:t>Models</a:t>
                      </a:r>
                      <a:endParaRPr lang="en-001" dirty="0"/>
                    </a:p>
                  </a:txBody>
                  <a:tcPr anchor="ctr"/>
                </a:tc>
                <a:tc>
                  <a:txBody>
                    <a:bodyPr/>
                    <a:lstStyle/>
                    <a:p>
                      <a:r>
                        <a:rPr lang="en-US" dirty="0"/>
                        <a:t>Naïve</a:t>
                      </a:r>
                    </a:p>
                    <a:p>
                      <a:r>
                        <a:rPr lang="en-US" dirty="0"/>
                        <a:t>Bayes</a:t>
                      </a:r>
                      <a:endParaRPr lang="en-001" dirty="0"/>
                    </a:p>
                  </a:txBody>
                  <a:tcPr/>
                </a:tc>
                <a:tc>
                  <a:txBody>
                    <a:bodyPr/>
                    <a:lstStyle/>
                    <a:p>
                      <a:r>
                        <a:rPr lang="en-US" dirty="0"/>
                        <a:t>Random</a:t>
                      </a:r>
                    </a:p>
                    <a:p>
                      <a:r>
                        <a:rPr lang="en-US" dirty="0"/>
                        <a:t>Forest</a:t>
                      </a:r>
                      <a:endParaRPr lang="en-00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Logit Regression</a:t>
                      </a:r>
                      <a:endParaRPr lang="en-001" dirty="0"/>
                    </a:p>
                  </a:txBody>
                  <a:tcPr/>
                </a:tc>
                <a:tc>
                  <a:txBody>
                    <a:bodyPr/>
                    <a:lstStyle/>
                    <a:p>
                      <a:r>
                        <a:rPr lang="en-US" dirty="0"/>
                        <a:t>Support Vector </a:t>
                      </a:r>
                      <a:endParaRPr lang="en-001" dirty="0"/>
                    </a:p>
                  </a:txBody>
                  <a:tcPr/>
                </a:tc>
                <a:tc>
                  <a:txBody>
                    <a:bodyPr/>
                    <a:lstStyle/>
                    <a:p>
                      <a:r>
                        <a:rPr lang="en-US" dirty="0" err="1"/>
                        <a:t>XGBoost</a:t>
                      </a:r>
                      <a:endParaRPr lang="en-001" dirty="0"/>
                    </a:p>
                  </a:txBody>
                  <a:tcPr/>
                </a:tc>
                <a:tc>
                  <a:txBody>
                    <a:bodyPr/>
                    <a:lstStyle/>
                    <a:p>
                      <a:r>
                        <a:rPr lang="en-US" dirty="0"/>
                        <a:t>KNN</a:t>
                      </a:r>
                      <a:endParaRPr lang="en-001" dirty="0"/>
                    </a:p>
                  </a:txBody>
                  <a:tcPr/>
                </a:tc>
                <a:extLst>
                  <a:ext uri="{0D108BD9-81ED-4DB2-BD59-A6C34878D82A}">
                    <a16:rowId xmlns:a16="http://schemas.microsoft.com/office/drawing/2014/main" val="630214949"/>
                  </a:ext>
                </a:extLst>
              </a:tr>
              <a:tr h="370840">
                <a:tc>
                  <a:txBody>
                    <a:bodyPr/>
                    <a:lstStyle/>
                    <a:p>
                      <a:r>
                        <a:rPr lang="en-US" dirty="0"/>
                        <a:t>Accuracy</a:t>
                      </a:r>
                    </a:p>
                    <a:p>
                      <a:r>
                        <a:rPr lang="en-US" dirty="0"/>
                        <a:t>on test set</a:t>
                      </a:r>
                      <a:endParaRPr lang="en-001" dirty="0"/>
                    </a:p>
                  </a:txBody>
                  <a:tcPr/>
                </a:tc>
                <a:tc>
                  <a:txBody>
                    <a:bodyPr/>
                    <a:lstStyle/>
                    <a:p>
                      <a:r>
                        <a:rPr lang="en-US" dirty="0"/>
                        <a:t>0.56</a:t>
                      </a:r>
                      <a:endParaRPr lang="en-001" dirty="0"/>
                    </a:p>
                  </a:txBody>
                  <a:tcPr/>
                </a:tc>
                <a:tc>
                  <a:txBody>
                    <a:bodyPr/>
                    <a:lstStyle/>
                    <a:p>
                      <a:r>
                        <a:rPr lang="en-US" dirty="0"/>
                        <a:t>0.56</a:t>
                      </a:r>
                      <a:endParaRPr lang="en-001" dirty="0"/>
                    </a:p>
                  </a:txBody>
                  <a:tcPr/>
                </a:tc>
                <a:tc>
                  <a:txBody>
                    <a:bodyPr/>
                    <a:lstStyle/>
                    <a:p>
                      <a:r>
                        <a:rPr lang="en-US" dirty="0"/>
                        <a:t>0.52</a:t>
                      </a:r>
                      <a:endParaRPr lang="en-001" dirty="0"/>
                    </a:p>
                  </a:txBody>
                  <a:tcPr/>
                </a:tc>
                <a:tc>
                  <a:txBody>
                    <a:bodyPr/>
                    <a:lstStyle/>
                    <a:p>
                      <a:r>
                        <a:rPr lang="en-US" dirty="0"/>
                        <a:t>0.47</a:t>
                      </a:r>
                      <a:endParaRPr lang="en-001" dirty="0"/>
                    </a:p>
                  </a:txBody>
                  <a:tcPr/>
                </a:tc>
                <a:tc>
                  <a:txBody>
                    <a:bodyPr/>
                    <a:lstStyle/>
                    <a:p>
                      <a:r>
                        <a:rPr lang="en-US" dirty="0"/>
                        <a:t>0.59</a:t>
                      </a:r>
                      <a:endParaRPr lang="en-001" dirty="0"/>
                    </a:p>
                  </a:txBody>
                  <a:tcPr/>
                </a:tc>
                <a:tc>
                  <a:txBody>
                    <a:bodyPr/>
                    <a:lstStyle/>
                    <a:p>
                      <a:r>
                        <a:rPr lang="en-US" dirty="0"/>
                        <a:t>0.45</a:t>
                      </a:r>
                      <a:endParaRPr lang="en-001" dirty="0"/>
                    </a:p>
                  </a:txBody>
                  <a:tcPr/>
                </a:tc>
                <a:extLst>
                  <a:ext uri="{0D108BD9-81ED-4DB2-BD59-A6C34878D82A}">
                    <a16:rowId xmlns:a16="http://schemas.microsoft.com/office/drawing/2014/main" val="391957651"/>
                  </a:ext>
                </a:extLst>
              </a:tr>
            </a:tbl>
          </a:graphicData>
        </a:graphic>
      </p:graphicFrame>
      <p:sp>
        <p:nvSpPr>
          <p:cNvPr id="14" name="Content Placeholder 2">
            <a:extLst>
              <a:ext uri="{FF2B5EF4-FFF2-40B4-BE49-F238E27FC236}">
                <a16:creationId xmlns:a16="http://schemas.microsoft.com/office/drawing/2014/main" id="{E7BE694D-80E2-44ED-8543-99D3CEFFABD2}"/>
              </a:ext>
            </a:extLst>
          </p:cNvPr>
          <p:cNvSpPr txBox="1">
            <a:spLocks/>
          </p:cNvSpPr>
          <p:nvPr/>
        </p:nvSpPr>
        <p:spPr>
          <a:xfrm>
            <a:off x="1424904" y="5290450"/>
            <a:ext cx="9270494" cy="793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Test Accuracies are all below 0.6</a:t>
            </a:r>
          </a:p>
        </p:txBody>
      </p:sp>
    </p:spTree>
    <p:extLst>
      <p:ext uri="{BB962C8B-B14F-4D97-AF65-F5344CB8AC3E}">
        <p14:creationId xmlns:p14="http://schemas.microsoft.com/office/powerpoint/2010/main" val="1190661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B69FE-6D05-4FD0-9047-FC947917AC6A}"/>
              </a:ext>
            </a:extLst>
          </p:cNvPr>
          <p:cNvSpPr>
            <a:spLocks noGrp="1"/>
          </p:cNvSpPr>
          <p:nvPr>
            <p:ph type="title"/>
          </p:nvPr>
        </p:nvSpPr>
        <p:spPr>
          <a:xfrm>
            <a:off x="686834" y="1153572"/>
            <a:ext cx="3200400" cy="4461163"/>
          </a:xfrm>
        </p:spPr>
        <p:txBody>
          <a:bodyPr>
            <a:normAutofit/>
          </a:bodyPr>
          <a:lstStyle/>
          <a:p>
            <a:r>
              <a:rPr lang="en-US" sz="3100" dirty="0">
                <a:solidFill>
                  <a:srgbClr val="FFFFFF"/>
                </a:solidFill>
              </a:rPr>
              <a:t>Bayes Optimization Hyperparameters tuning</a:t>
            </a:r>
            <a:endParaRPr lang="en-001" sz="3100" dirty="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7377281-3467-4B00-88E9-7646B7E9180C}"/>
              </a:ext>
            </a:extLst>
          </p:cNvPr>
          <p:cNvSpPr>
            <a:spLocks noGrp="1"/>
          </p:cNvSpPr>
          <p:nvPr>
            <p:ph idx="1"/>
          </p:nvPr>
        </p:nvSpPr>
        <p:spPr>
          <a:xfrm>
            <a:off x="4224765" y="636190"/>
            <a:ext cx="7409070" cy="5585619"/>
          </a:xfrm>
        </p:spPr>
        <p:txBody>
          <a:bodyPr anchor="ctr">
            <a:normAutofit/>
          </a:bodyPr>
          <a:lstStyle/>
          <a:p>
            <a:r>
              <a:rPr lang="en-US" dirty="0"/>
              <a:t>Therefore, we tried Bayes Optimization Hyperparameters tuning for </a:t>
            </a:r>
            <a:r>
              <a:rPr lang="en-US" dirty="0" err="1"/>
              <a:t>XGBoost</a:t>
            </a:r>
            <a:endParaRPr lang="en-US" dirty="0"/>
          </a:p>
          <a:p>
            <a:pPr marL="0" indent="0">
              <a:buNone/>
            </a:pPr>
            <a:r>
              <a:rPr lang="en-US" dirty="0"/>
              <a:t> </a:t>
            </a:r>
          </a:p>
          <a:p>
            <a:r>
              <a:rPr lang="en-US" dirty="0"/>
              <a:t>As a result, </a:t>
            </a:r>
            <a:r>
              <a:rPr lang="en-001" altLang="en-001" dirty="0">
                <a:latin typeface="Arial Unicode MS"/>
                <a:ea typeface="Courier New" panose="02070309020205020404" pitchFamily="49" charset="0"/>
              </a:rPr>
              <a:t>Accuracy of XGB classifier on training set: 0.99 Accuracy of XGB classifier on test set: 0.67</a:t>
            </a:r>
            <a:r>
              <a:rPr kumimoji="0" lang="en-001" altLang="en-001" b="0" i="0" u="none" strike="noStrike" cap="none" normalizeH="0" baseline="0" dirty="0">
                <a:ln>
                  <a:noFill/>
                </a:ln>
                <a:effectLst/>
              </a:rPr>
              <a:t> </a:t>
            </a:r>
            <a:endParaRPr kumimoji="0" lang="en-US" altLang="en-001" b="0" i="0" u="none" strike="noStrike" cap="none" normalizeH="0" baseline="0" dirty="0">
              <a:ln>
                <a:noFill/>
              </a:ln>
              <a:effectLst/>
            </a:endParaRPr>
          </a:p>
          <a:p>
            <a:endParaRPr lang="en-US" altLang="en-001" dirty="0">
              <a:latin typeface="Arial" panose="020B0604020202020204" pitchFamily="34" charset="0"/>
            </a:endParaRPr>
          </a:p>
          <a:p>
            <a:r>
              <a:rPr kumimoji="0" lang="en-US" altLang="en-001" b="0" i="0" u="none" strike="noStrike" cap="none" normalizeH="0" baseline="0" dirty="0">
                <a:ln>
                  <a:noFill/>
                </a:ln>
                <a:effectLst/>
                <a:latin typeface="Arial" panose="020B0604020202020204" pitchFamily="34" charset="0"/>
              </a:rPr>
              <a:t>Though it is still over-fitting, it improves a lot</a:t>
            </a:r>
            <a:endParaRPr kumimoji="0" lang="en-001" altLang="en-001" b="0" i="0" u="none" strike="noStrike" cap="none" normalizeH="0" baseline="0" dirty="0">
              <a:ln>
                <a:noFill/>
              </a:ln>
              <a:effectLst/>
              <a:latin typeface="Arial" panose="020B0604020202020204" pitchFamily="34" charset="0"/>
            </a:endParaRPr>
          </a:p>
          <a:p>
            <a:pPr marL="0" indent="0">
              <a:buNone/>
            </a:pPr>
            <a:endParaRPr lang="en-001" dirty="0"/>
          </a:p>
        </p:txBody>
      </p:sp>
      <p:sp>
        <p:nvSpPr>
          <p:cNvPr id="4" name="Rectangle 1">
            <a:extLst>
              <a:ext uri="{FF2B5EF4-FFF2-40B4-BE49-F238E27FC236}">
                <a16:creationId xmlns:a16="http://schemas.microsoft.com/office/drawing/2014/main" id="{EC102040-2FF3-4DF4-A56D-DC87F25FA70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001" altLang="en-001"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C335B88-88F0-4A92-931E-894616834D9A}"/>
              </a:ext>
            </a:extLst>
          </p:cNvPr>
          <p:cNvSpPr>
            <a:spLocks noChangeArrowheads="1"/>
          </p:cNvSpPr>
          <p:nvPr/>
        </p:nvSpPr>
        <p:spPr bwMode="auto">
          <a:xfrm>
            <a:off x="4224765" y="5368513"/>
            <a:ext cx="7239677"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001" sz="1600" b="0" i="0" u="none" strike="noStrike" cap="none" normalizeH="0" baseline="0" dirty="0">
                <a:ln>
                  <a:noFill/>
                </a:ln>
                <a:solidFill>
                  <a:srgbClr val="000000"/>
                </a:solidFill>
                <a:effectLst/>
                <a:latin typeface="Arial Unicode MS"/>
                <a:ea typeface="Courier New" panose="02070309020205020404" pitchFamily="49" charset="0"/>
              </a:rPr>
              <a:t>Fine-tuned parameters: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001" altLang="en-001" sz="1600" b="0" i="0" u="none" strike="noStrike" cap="none" normalizeH="0" baseline="0" dirty="0">
                <a:ln>
                  <a:noFill/>
                </a:ln>
                <a:solidFill>
                  <a:srgbClr val="000000"/>
                </a:solidFill>
                <a:effectLst/>
                <a:latin typeface="Arial Unicode MS"/>
                <a:ea typeface="Courier New" panose="02070309020205020404" pitchFamily="49" charset="0"/>
              </a:rPr>
              <a:t>{'gamma': 0.</a:t>
            </a:r>
            <a:r>
              <a:rPr kumimoji="0" lang="en-US" altLang="en-001" sz="1600" b="0" i="0" u="none" strike="noStrike" cap="none" normalizeH="0" baseline="0" dirty="0">
                <a:ln>
                  <a:noFill/>
                </a:ln>
                <a:solidFill>
                  <a:srgbClr val="000000"/>
                </a:solidFill>
                <a:effectLst/>
                <a:latin typeface="Arial Unicode MS"/>
                <a:ea typeface="Courier New" panose="02070309020205020404" pitchFamily="49" charset="0"/>
              </a:rPr>
              <a:t>8</a:t>
            </a:r>
            <a:r>
              <a:rPr kumimoji="0" lang="en-001" altLang="en-001" sz="1600" b="0" i="0" u="none" strike="noStrike" cap="none" normalizeH="0" baseline="0" dirty="0">
                <a:ln>
                  <a:noFill/>
                </a:ln>
                <a:solidFill>
                  <a:srgbClr val="000000"/>
                </a:solidFill>
                <a:effectLst/>
                <a:latin typeface="Arial Unicode MS"/>
                <a:ea typeface="Courier New" panose="02070309020205020404" pitchFamily="49" charset="0"/>
              </a:rPr>
              <a:t>, '</a:t>
            </a:r>
            <a:r>
              <a:rPr kumimoji="0" lang="en-001" altLang="en-001" sz="1600" b="0" i="0" u="none" strike="noStrike" cap="none" normalizeH="0" baseline="0" dirty="0" err="1">
                <a:ln>
                  <a:noFill/>
                </a:ln>
                <a:solidFill>
                  <a:srgbClr val="000000"/>
                </a:solidFill>
                <a:effectLst/>
                <a:latin typeface="Arial Unicode MS"/>
                <a:ea typeface="Courier New" panose="02070309020205020404" pitchFamily="49" charset="0"/>
              </a:rPr>
              <a:t>learning_rate</a:t>
            </a:r>
            <a:r>
              <a:rPr kumimoji="0" lang="en-001" altLang="en-001" sz="1600" b="0" i="0" u="none" strike="noStrike" cap="none" normalizeH="0" baseline="0" dirty="0">
                <a:ln>
                  <a:noFill/>
                </a:ln>
                <a:solidFill>
                  <a:srgbClr val="000000"/>
                </a:solidFill>
                <a:effectLst/>
                <a:latin typeface="Arial Unicode MS"/>
                <a:ea typeface="Courier New" panose="02070309020205020404" pitchFamily="49" charset="0"/>
              </a:rPr>
              <a:t>': 0.06, '</a:t>
            </a:r>
            <a:r>
              <a:rPr kumimoji="0" lang="en-001" altLang="en-001" sz="1600" b="0" i="0" u="none" strike="noStrike" cap="none" normalizeH="0" baseline="0" dirty="0" err="1">
                <a:ln>
                  <a:noFill/>
                </a:ln>
                <a:solidFill>
                  <a:srgbClr val="000000"/>
                </a:solidFill>
                <a:effectLst/>
                <a:latin typeface="Arial Unicode MS"/>
                <a:ea typeface="Courier New" panose="02070309020205020404" pitchFamily="49" charset="0"/>
              </a:rPr>
              <a:t>max_depth</a:t>
            </a:r>
            <a:r>
              <a:rPr kumimoji="0" lang="en-001" altLang="en-001" sz="1600" b="0" i="0" u="none" strike="noStrike" cap="none" normalizeH="0" baseline="0" dirty="0">
                <a:ln>
                  <a:noFill/>
                </a:ln>
                <a:solidFill>
                  <a:srgbClr val="000000"/>
                </a:solidFill>
                <a:effectLst/>
                <a:latin typeface="Arial Unicode MS"/>
                <a:ea typeface="Courier New" panose="02070309020205020404" pitchFamily="49" charset="0"/>
              </a:rPr>
              <a:t>': 8.8</a:t>
            </a:r>
            <a:r>
              <a:rPr kumimoji="0" lang="en-US" altLang="en-001" sz="1600" b="0" i="0" u="none" strike="noStrike" cap="none" normalizeH="0" baseline="0" dirty="0">
                <a:ln>
                  <a:noFill/>
                </a:ln>
                <a:solidFill>
                  <a:srgbClr val="000000"/>
                </a:solidFill>
                <a:effectLst/>
                <a:latin typeface="Arial Unicode MS"/>
                <a:ea typeface="Courier New" panose="02070309020205020404" pitchFamily="49" charset="0"/>
              </a:rPr>
              <a:t>6</a:t>
            </a:r>
            <a:r>
              <a:rPr kumimoji="0" lang="en-001" altLang="en-001" sz="1600" b="0" i="0" u="none" strike="noStrike" cap="none" normalizeH="0" baseline="0" dirty="0">
                <a:ln>
                  <a:noFill/>
                </a:ln>
                <a:solidFill>
                  <a:srgbClr val="000000"/>
                </a:solidFill>
                <a:effectLst/>
                <a:latin typeface="Arial Unicode MS"/>
                <a:ea typeface="Courier New" panose="02070309020205020404" pitchFamily="49" charset="0"/>
              </a:rPr>
              <a:t>, '</a:t>
            </a:r>
            <a:r>
              <a:rPr kumimoji="0" lang="en-001" altLang="en-001" sz="1600" b="0" i="0" u="none" strike="noStrike" cap="none" normalizeH="0" baseline="0" dirty="0" err="1">
                <a:ln>
                  <a:noFill/>
                </a:ln>
                <a:solidFill>
                  <a:srgbClr val="000000"/>
                </a:solidFill>
                <a:effectLst/>
                <a:latin typeface="Arial Unicode MS"/>
                <a:ea typeface="Courier New" panose="02070309020205020404" pitchFamily="49" charset="0"/>
              </a:rPr>
              <a:t>n_estimators</a:t>
            </a:r>
            <a:r>
              <a:rPr kumimoji="0" lang="en-001" altLang="en-001" sz="1600" b="0" i="0" u="none" strike="noStrike" cap="none" normalizeH="0" baseline="0" dirty="0">
                <a:ln>
                  <a:noFill/>
                </a:ln>
                <a:solidFill>
                  <a:srgbClr val="000000"/>
                </a:solidFill>
                <a:effectLst/>
                <a:latin typeface="Arial Unicode MS"/>
                <a:ea typeface="Courier New" panose="02070309020205020404" pitchFamily="49" charset="0"/>
              </a:rPr>
              <a:t>': 112.1</a:t>
            </a:r>
            <a:r>
              <a:rPr kumimoji="0" lang="en-US" altLang="en-001" sz="1600" b="0" i="0" u="none" strike="noStrike" cap="none" normalizeH="0" baseline="0" dirty="0">
                <a:ln>
                  <a:noFill/>
                </a:ln>
                <a:solidFill>
                  <a:srgbClr val="000000"/>
                </a:solidFill>
                <a:effectLst/>
                <a:latin typeface="Arial Unicode MS"/>
                <a:ea typeface="Courier New" panose="02070309020205020404" pitchFamily="49" charset="0"/>
              </a:rPr>
              <a:t>1</a:t>
            </a:r>
            <a:r>
              <a:rPr kumimoji="0" lang="en-001" altLang="en-001" sz="1600" b="0" i="0" u="none" strike="noStrike" cap="none" normalizeH="0" baseline="0" dirty="0">
                <a:ln>
                  <a:noFill/>
                </a:ln>
                <a:solidFill>
                  <a:srgbClr val="000000"/>
                </a:solidFill>
                <a:effectLst/>
                <a:latin typeface="Arial Unicode MS"/>
                <a:ea typeface="Courier New" panose="02070309020205020404" pitchFamily="49" charset="0"/>
              </a:rPr>
              <a:t>}</a:t>
            </a:r>
            <a:r>
              <a:rPr kumimoji="0" lang="en-001" altLang="en-001" sz="1600" b="0" i="0" u="none" strike="noStrike" cap="none" normalizeH="0" baseline="0" dirty="0">
                <a:ln>
                  <a:noFill/>
                </a:ln>
                <a:solidFill>
                  <a:schemeClr val="tx1"/>
                </a:solidFill>
                <a:effectLst/>
              </a:rPr>
              <a:t> </a:t>
            </a:r>
            <a:endParaRPr kumimoji="0" lang="en-001" altLang="en-001"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7904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0DDCB6-47AD-47B8-8E1F-5C43B6B73877}"/>
              </a:ext>
            </a:extLst>
          </p:cNvPr>
          <p:cNvSpPr>
            <a:spLocks noGrp="1"/>
          </p:cNvSpPr>
          <p:nvPr>
            <p:ph type="title"/>
          </p:nvPr>
        </p:nvSpPr>
        <p:spPr>
          <a:xfrm>
            <a:off x="643467" y="321734"/>
            <a:ext cx="10905066" cy="1135737"/>
          </a:xfrm>
        </p:spPr>
        <p:txBody>
          <a:bodyPr>
            <a:normAutofit/>
          </a:bodyPr>
          <a:lstStyle/>
          <a:p>
            <a:pPr lvl="0">
              <a:defRPr cap="all"/>
            </a:pPr>
            <a:r>
              <a:rPr lang="en-US" sz="3600"/>
              <a:t>Strategies for next purchase date</a:t>
            </a:r>
          </a:p>
        </p:txBody>
      </p:sp>
      <p:sp>
        <p:nvSpPr>
          <p:cNvPr id="3" name="Content Placeholder 2">
            <a:extLst>
              <a:ext uri="{FF2B5EF4-FFF2-40B4-BE49-F238E27FC236}">
                <a16:creationId xmlns:a16="http://schemas.microsoft.com/office/drawing/2014/main" id="{C2BEBC41-C56D-4513-825C-EDD0ABFA1B8C}"/>
              </a:ext>
            </a:extLst>
          </p:cNvPr>
          <p:cNvSpPr>
            <a:spLocks noGrp="1"/>
          </p:cNvSpPr>
          <p:nvPr>
            <p:ph idx="1"/>
          </p:nvPr>
        </p:nvSpPr>
        <p:spPr>
          <a:xfrm>
            <a:off x="643467" y="1782981"/>
            <a:ext cx="10905066" cy="4393982"/>
          </a:xfrm>
        </p:spPr>
        <p:txBody>
          <a:bodyPr>
            <a:normAutofit/>
          </a:bodyPr>
          <a:lstStyle/>
          <a:p>
            <a:r>
              <a:rPr lang="en-US" sz="2000" dirty="0"/>
              <a:t>After predicting the next purchase dates, we can launch different target marketing campaigns for customers:</a:t>
            </a:r>
          </a:p>
          <a:p>
            <a:endParaRPr lang="en-US" sz="2000" dirty="0"/>
          </a:p>
          <a:p>
            <a:pPr lvl="1">
              <a:buFont typeface="Wingdings" panose="05000000000000000000" pitchFamily="2" charset="2"/>
              <a:buChar char="Ø"/>
            </a:pPr>
            <a:r>
              <a:rPr lang="en-US" sz="2000" dirty="0"/>
              <a:t>Provide promotions with high-value (in segments/LTV) customers who have long next purchase day to stimulate consumption</a:t>
            </a:r>
          </a:p>
          <a:p>
            <a:pPr lvl="1">
              <a:buFont typeface="Wingdings" panose="05000000000000000000" pitchFamily="2" charset="2"/>
              <a:buChar char="Ø"/>
            </a:pPr>
            <a:r>
              <a:rPr lang="en-US" sz="2000" dirty="0"/>
              <a:t>Cut general promotion for the high-value (in segments/LTV) customers who have short next purchase day to stimulate consumption</a:t>
            </a:r>
          </a:p>
          <a:p>
            <a:pPr lvl="1">
              <a:buFont typeface="Wingdings" panose="05000000000000000000" pitchFamily="2" charset="2"/>
              <a:buChar char="Ø"/>
            </a:pPr>
            <a:endParaRPr lang="en-US" sz="2000" dirty="0"/>
          </a:p>
          <a:p>
            <a:pPr lvl="1">
              <a:buFont typeface="Wingdings" panose="05000000000000000000" pitchFamily="2" charset="2"/>
              <a:buChar char="Ø"/>
            </a:pPr>
            <a:endParaRPr lang="en-US" sz="2000" dirty="0"/>
          </a:p>
          <a:p>
            <a:pPr lvl="1">
              <a:buFont typeface="Wingdings" panose="05000000000000000000" pitchFamily="2" charset="2"/>
              <a:buChar char="Ø"/>
            </a:pPr>
            <a:endParaRPr lang="en-001" sz="2000" dirty="0"/>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7880724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DCB6-47AD-47B8-8E1F-5C43B6B73877}"/>
              </a:ext>
            </a:extLst>
          </p:cNvPr>
          <p:cNvSpPr>
            <a:spLocks noGrp="1"/>
          </p:cNvSpPr>
          <p:nvPr>
            <p:ph type="title"/>
          </p:nvPr>
        </p:nvSpPr>
        <p:spPr>
          <a:xfrm>
            <a:off x="4965430" y="629268"/>
            <a:ext cx="6586491" cy="1286160"/>
          </a:xfrm>
        </p:spPr>
        <p:txBody>
          <a:bodyPr anchor="b">
            <a:normAutofit/>
          </a:bodyPr>
          <a:lstStyle/>
          <a:p>
            <a:pPr lvl="0">
              <a:defRPr cap="all"/>
            </a:pPr>
            <a:r>
              <a:rPr lang="en-US" sz="4100"/>
              <a:t>Conclusion and Future work</a:t>
            </a:r>
          </a:p>
        </p:txBody>
      </p:sp>
      <p:sp>
        <p:nvSpPr>
          <p:cNvPr id="3" name="Content Placeholder 2">
            <a:extLst>
              <a:ext uri="{FF2B5EF4-FFF2-40B4-BE49-F238E27FC236}">
                <a16:creationId xmlns:a16="http://schemas.microsoft.com/office/drawing/2014/main" id="{C2BEBC41-C56D-4513-825C-EDD0ABFA1B8C}"/>
              </a:ext>
            </a:extLst>
          </p:cNvPr>
          <p:cNvSpPr>
            <a:spLocks noGrp="1"/>
          </p:cNvSpPr>
          <p:nvPr>
            <p:ph idx="1"/>
          </p:nvPr>
        </p:nvSpPr>
        <p:spPr>
          <a:xfrm>
            <a:off x="4965431" y="2438400"/>
            <a:ext cx="6586489" cy="3785419"/>
          </a:xfrm>
        </p:spPr>
        <p:txBody>
          <a:bodyPr>
            <a:normAutofit/>
          </a:bodyPr>
          <a:lstStyle/>
          <a:p>
            <a:r>
              <a:rPr lang="en-US" sz="1700"/>
              <a:t>In the project, I cover the Descriptive Analytics, Diagnostic Analytics,  Predictive Analytics and Prescriptive Analytics in  Customer Analytics fields.</a:t>
            </a:r>
          </a:p>
          <a:p>
            <a:endParaRPr lang="en-US" sz="1700"/>
          </a:p>
          <a:p>
            <a:r>
              <a:rPr lang="en-US" sz="1700"/>
              <a:t>A step-by-step analytical pipeline is constructed in Exploratory Analysis, Customer Segmentations,  Predicting Life-Time Values and Next Purchase Date</a:t>
            </a:r>
          </a:p>
          <a:p>
            <a:endParaRPr lang="en-US" sz="1700"/>
          </a:p>
          <a:p>
            <a:r>
              <a:rPr lang="en-US" sz="1700"/>
              <a:t>Future work: If possible, we can launch the marketing campaign based on the analysis and perform ab-test. For the next step, we can adjust the previous analytical pipelines and make better promotions for the customers based on the ab-test results.</a:t>
            </a:r>
            <a:endParaRPr lang="en-001" sz="1700"/>
          </a:p>
        </p:txBody>
      </p:sp>
      <p:pic>
        <p:nvPicPr>
          <p:cNvPr id="5" name="Picture 4" descr="A close up of a light&#10;&#10;Description automatically generated">
            <a:extLst>
              <a:ext uri="{FF2B5EF4-FFF2-40B4-BE49-F238E27FC236}">
                <a16:creationId xmlns:a16="http://schemas.microsoft.com/office/drawing/2014/main" id="{4DFCFACC-6C9A-4618-8A02-3CBBB7E2123A}"/>
              </a:ext>
            </a:extLst>
          </p:cNvPr>
          <p:cNvPicPr>
            <a:picLocks noChangeAspect="1"/>
          </p:cNvPicPr>
          <p:nvPr/>
        </p:nvPicPr>
        <p:blipFill rotWithShape="1">
          <a:blip r:embed="rId2"/>
          <a:srcRect l="51344" r="708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48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1B5A2-075E-4808-81AC-5643C5E1C591}"/>
              </a:ext>
            </a:extLst>
          </p:cNvPr>
          <p:cNvSpPr>
            <a:spLocks noGrp="1"/>
          </p:cNvSpPr>
          <p:nvPr>
            <p:ph type="title"/>
          </p:nvPr>
        </p:nvSpPr>
        <p:spPr/>
        <p:txBody>
          <a:bodyPr/>
          <a:lstStyle/>
          <a:p>
            <a:r>
              <a:rPr lang="en-US" cap="all" dirty="0"/>
              <a:t>Data Overview</a:t>
            </a:r>
            <a:endParaRPr lang="en-001" cap="all" dirty="0"/>
          </a:p>
        </p:txBody>
      </p:sp>
      <p:sp>
        <p:nvSpPr>
          <p:cNvPr id="3" name="Content Placeholder 2">
            <a:extLst>
              <a:ext uri="{FF2B5EF4-FFF2-40B4-BE49-F238E27FC236}">
                <a16:creationId xmlns:a16="http://schemas.microsoft.com/office/drawing/2014/main" id="{90A9F3C6-C35F-4CEC-A2BE-36A1B07991D8}"/>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r>
              <a:rPr lang="en-US" i="1" dirty="0"/>
              <a:t>540k+ records with 8 fields related to products, customers and location</a:t>
            </a:r>
          </a:p>
          <a:p>
            <a:pPr marL="0" indent="0">
              <a:buNone/>
            </a:pPr>
            <a:r>
              <a:rPr lang="en-US" i="1" dirty="0"/>
              <a:t>Resource: https://www.kaggle.com/vijayuv/onlineretail</a:t>
            </a:r>
            <a:endParaRPr lang="en-001" i="1" dirty="0"/>
          </a:p>
        </p:txBody>
      </p:sp>
      <p:pic>
        <p:nvPicPr>
          <p:cNvPr id="5" name="Picture 4" descr="A screenshot of a cell phone&#10;&#10;Description automatically generated">
            <a:extLst>
              <a:ext uri="{FF2B5EF4-FFF2-40B4-BE49-F238E27FC236}">
                <a16:creationId xmlns:a16="http://schemas.microsoft.com/office/drawing/2014/main" id="{E58BFA70-9CC8-4AD1-A629-8790A77AB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17891"/>
            <a:ext cx="11139055" cy="2210269"/>
          </a:xfrm>
          <a:prstGeom prst="rect">
            <a:avLst/>
          </a:prstGeom>
        </p:spPr>
      </p:pic>
    </p:spTree>
    <p:extLst>
      <p:ext uri="{BB962C8B-B14F-4D97-AF65-F5344CB8AC3E}">
        <p14:creationId xmlns:p14="http://schemas.microsoft.com/office/powerpoint/2010/main" val="208329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56483-1975-4A00-A40D-AE8AD22A9DDC}"/>
              </a:ext>
            </a:extLst>
          </p:cNvPr>
          <p:cNvPicPr>
            <a:picLocks noChangeAspect="1"/>
          </p:cNvPicPr>
          <p:nvPr/>
        </p:nvPicPr>
        <p:blipFill rotWithShape="1">
          <a:blip r:embed="rId2"/>
          <a:srcRect t="12171" b="12829"/>
          <a:stretch/>
        </p:blipFill>
        <p:spPr>
          <a:xfrm>
            <a:off x="-1" y="10"/>
            <a:ext cx="12192000" cy="6857990"/>
          </a:xfrm>
          <a:prstGeom prst="rect">
            <a:avLst/>
          </a:prstGeom>
        </p:spPr>
      </p:pic>
      <p:sp>
        <p:nvSpPr>
          <p:cNvPr id="2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2A1B5A2-075E-4808-81AC-5643C5E1C591}"/>
              </a:ext>
            </a:extLst>
          </p:cNvPr>
          <p:cNvSpPr>
            <a:spLocks noGrp="1"/>
          </p:cNvSpPr>
          <p:nvPr>
            <p:ph type="title"/>
          </p:nvPr>
        </p:nvSpPr>
        <p:spPr>
          <a:xfrm>
            <a:off x="709448" y="1913950"/>
            <a:ext cx="4204137" cy="1342754"/>
          </a:xfrm>
        </p:spPr>
        <p:txBody>
          <a:bodyPr>
            <a:normAutofit/>
          </a:bodyPr>
          <a:lstStyle/>
          <a:p>
            <a:pPr algn="ctr"/>
            <a:r>
              <a:rPr lang="en-US" sz="3600" cap="all"/>
              <a:t>Exploratory analysis</a:t>
            </a:r>
            <a:endParaRPr lang="en-001" sz="3600" cap="all"/>
          </a:p>
        </p:txBody>
      </p:sp>
      <p:cxnSp>
        <p:nvCxnSpPr>
          <p:cNvPr id="31" name="Straight Connector 3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9F3C6-C35F-4CEC-A2BE-36A1B07991D8}"/>
              </a:ext>
            </a:extLst>
          </p:cNvPr>
          <p:cNvSpPr>
            <a:spLocks noGrp="1"/>
          </p:cNvSpPr>
          <p:nvPr>
            <p:ph idx="1"/>
          </p:nvPr>
        </p:nvSpPr>
        <p:spPr>
          <a:xfrm>
            <a:off x="525516" y="3417573"/>
            <a:ext cx="4593021" cy="2619839"/>
          </a:xfrm>
        </p:spPr>
        <p:txBody>
          <a:bodyPr anchor="ctr">
            <a:normAutofit/>
          </a:bodyPr>
          <a:lstStyle/>
          <a:p>
            <a:pPr marL="0" indent="0">
              <a:buNone/>
            </a:pPr>
            <a:r>
              <a:rPr lang="en-US" sz="2400" dirty="0"/>
              <a:t>In order to perform proper analysis, analysis team will have focus on prescriptive analysis to grasp the insights of the data and know what happened on sales of the company</a:t>
            </a:r>
            <a:endParaRPr lang="en-001" sz="2400" dirty="0"/>
          </a:p>
        </p:txBody>
      </p:sp>
    </p:spTree>
    <p:extLst>
      <p:ext uri="{BB962C8B-B14F-4D97-AF65-F5344CB8AC3E}">
        <p14:creationId xmlns:p14="http://schemas.microsoft.com/office/powerpoint/2010/main" val="636147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4">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C8EA3-65E1-42D4-B822-92120C410EA8}"/>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Monthly Revenue</a:t>
            </a:r>
          </a:p>
        </p:txBody>
      </p:sp>
      <p:sp>
        <p:nvSpPr>
          <p:cNvPr id="32" name="Rectangle 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8EE07D95-64BE-4330-9CF0-AFB373B99559}"/>
              </a:ext>
            </a:extLst>
          </p:cNvPr>
          <p:cNvPicPr>
            <a:picLocks noChangeAspect="1"/>
          </p:cNvPicPr>
          <p:nvPr/>
        </p:nvPicPr>
        <p:blipFill rotWithShape="1">
          <a:blip r:embed="rId2">
            <a:extLst>
              <a:ext uri="{28A0092B-C50C-407E-A947-70E740481C1C}">
                <a14:useLocalDpi xmlns:a14="http://schemas.microsoft.com/office/drawing/2010/main" val="0"/>
              </a:ext>
            </a:extLst>
          </a:blip>
          <a:srcRect l="3568" r="2641" b="1"/>
          <a:stretch/>
        </p:blipFill>
        <p:spPr>
          <a:xfrm>
            <a:off x="545238" y="858525"/>
            <a:ext cx="7608304" cy="5211906"/>
          </a:xfrm>
          <a:prstGeom prst="rect">
            <a:avLst/>
          </a:prstGeom>
        </p:spPr>
      </p:pic>
      <p:sp>
        <p:nvSpPr>
          <p:cNvPr id="31" name="Rectangle 3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9E664D-0FFE-402C-9015-769D1F164E7C}"/>
              </a:ext>
            </a:extLst>
          </p:cNvPr>
          <p:cNvSpPr/>
          <p:nvPr/>
        </p:nvSpPr>
        <p:spPr>
          <a:xfrm>
            <a:off x="8384717" y="4516434"/>
            <a:ext cx="3723376" cy="646331"/>
          </a:xfrm>
          <a:prstGeom prst="rect">
            <a:avLst/>
          </a:prstGeom>
        </p:spPr>
        <p:txBody>
          <a:bodyPr wrap="square">
            <a:spAutoFit/>
          </a:bodyPr>
          <a:lstStyle/>
          <a:p>
            <a:pPr algn="ctr">
              <a:spcAft>
                <a:spcPts val="600"/>
              </a:spcAft>
            </a:pPr>
            <a:r>
              <a:rPr lang="en-US" dirty="0">
                <a:solidFill>
                  <a:srgbClr val="6F7EFA"/>
                </a:solidFill>
              </a:rPr>
              <a:t>The monthly revenue is decreasing drastically on December</a:t>
            </a:r>
          </a:p>
        </p:txBody>
      </p:sp>
    </p:spTree>
    <p:extLst>
      <p:ext uri="{BB962C8B-B14F-4D97-AF65-F5344CB8AC3E}">
        <p14:creationId xmlns:p14="http://schemas.microsoft.com/office/powerpoint/2010/main" val="46686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C8EA3-65E1-42D4-B822-92120C410EA8}"/>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Monthly</a:t>
            </a:r>
            <a:br>
              <a:rPr lang="en-US" sz="3700" dirty="0"/>
            </a:br>
            <a:r>
              <a:rPr lang="en-US" sz="3700" dirty="0"/>
              <a:t>Revenue Growth Rate</a:t>
            </a:r>
          </a:p>
        </p:txBody>
      </p:sp>
      <p:sp>
        <p:nvSpPr>
          <p:cNvPr id="39" name="Rectangle 3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4">
            <a:extLst>
              <a:ext uri="{FF2B5EF4-FFF2-40B4-BE49-F238E27FC236}">
                <a16:creationId xmlns:a16="http://schemas.microsoft.com/office/drawing/2014/main" id="{BC192C65-35A8-4F43-BA7E-26FC17229D85}"/>
              </a:ext>
            </a:extLst>
          </p:cNvPr>
          <p:cNvPicPr>
            <a:picLocks noChangeAspect="1"/>
          </p:cNvPicPr>
          <p:nvPr/>
        </p:nvPicPr>
        <p:blipFill rotWithShape="1">
          <a:blip r:embed="rId2">
            <a:extLst>
              <a:ext uri="{28A0092B-C50C-407E-A947-70E740481C1C}">
                <a14:useLocalDpi xmlns:a14="http://schemas.microsoft.com/office/drawing/2010/main" val="0"/>
              </a:ext>
            </a:extLst>
          </a:blip>
          <a:srcRect r="6209" b="1"/>
          <a:stretch/>
        </p:blipFill>
        <p:spPr>
          <a:xfrm>
            <a:off x="545238" y="858525"/>
            <a:ext cx="7608304" cy="5211906"/>
          </a:xfrm>
          <a:prstGeom prst="rect">
            <a:avLst/>
          </a:prstGeom>
        </p:spPr>
      </p:pic>
      <p:sp>
        <p:nvSpPr>
          <p:cNvPr id="43" name="Rectangle 4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DB98D0B-CD57-4F6A-B773-27B0E4C26C70}"/>
              </a:ext>
            </a:extLst>
          </p:cNvPr>
          <p:cNvSpPr/>
          <p:nvPr/>
        </p:nvSpPr>
        <p:spPr>
          <a:xfrm>
            <a:off x="8384717" y="4516434"/>
            <a:ext cx="3723376" cy="923330"/>
          </a:xfrm>
          <a:prstGeom prst="rect">
            <a:avLst/>
          </a:prstGeom>
        </p:spPr>
        <p:txBody>
          <a:bodyPr wrap="square">
            <a:spAutoFit/>
          </a:bodyPr>
          <a:lstStyle/>
          <a:p>
            <a:pPr algn="ctr">
              <a:spcAft>
                <a:spcPts val="600"/>
              </a:spcAft>
            </a:pPr>
            <a:r>
              <a:rPr lang="en-US" dirty="0">
                <a:solidFill>
                  <a:srgbClr val="6F7EFA"/>
                </a:solidFill>
              </a:rPr>
              <a:t>The monthly growth rate is fluctuating so we need further exploration to diagnose</a:t>
            </a:r>
          </a:p>
        </p:txBody>
      </p:sp>
    </p:spTree>
    <p:extLst>
      <p:ext uri="{BB962C8B-B14F-4D97-AF65-F5344CB8AC3E}">
        <p14:creationId xmlns:p14="http://schemas.microsoft.com/office/powerpoint/2010/main" val="1994178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E0658B-AD44-4218-9DFE-6D12CD9FA8BF}"/>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cap="all"/>
              <a:t>Monthly data</a:t>
            </a:r>
            <a:endParaRPr lang="en-US" sz="5200"/>
          </a:p>
        </p:txBody>
      </p:sp>
      <p:pic>
        <p:nvPicPr>
          <p:cNvPr id="7" name="Picture 6" descr="A screenshot of a cell phone&#10;&#10;Description automatically generated">
            <a:extLst>
              <a:ext uri="{FF2B5EF4-FFF2-40B4-BE49-F238E27FC236}">
                <a16:creationId xmlns:a16="http://schemas.microsoft.com/office/drawing/2014/main" id="{DE0777E9-7FC6-4E9A-8471-26C9C99C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79" y="671201"/>
            <a:ext cx="4668065" cy="299923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931A372-DC68-4F83-B3F5-9300B3F5A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7362" y="671201"/>
            <a:ext cx="4668065" cy="2999232"/>
          </a:xfrm>
          <a:prstGeom prst="rect">
            <a:avLst/>
          </a:prstGeom>
        </p:spPr>
      </p:pic>
      <p:sp>
        <p:nvSpPr>
          <p:cNvPr id="22" name="Rectangle 21">
            <a:extLst>
              <a:ext uri="{FF2B5EF4-FFF2-40B4-BE49-F238E27FC236}">
                <a16:creationId xmlns:a16="http://schemas.microsoft.com/office/drawing/2014/main" id="{42734A90-23D8-4041-BD8E-5AECA4FF6C00}"/>
              </a:ext>
            </a:extLst>
          </p:cNvPr>
          <p:cNvSpPr/>
          <p:nvPr/>
        </p:nvSpPr>
        <p:spPr>
          <a:xfrm>
            <a:off x="3104437" y="5773568"/>
            <a:ext cx="5656957" cy="646331"/>
          </a:xfrm>
          <a:prstGeom prst="rect">
            <a:avLst/>
          </a:prstGeom>
        </p:spPr>
        <p:txBody>
          <a:bodyPr wrap="square">
            <a:spAutoFit/>
          </a:bodyPr>
          <a:lstStyle/>
          <a:p>
            <a:pPr algn="ctr">
              <a:spcAft>
                <a:spcPts val="600"/>
              </a:spcAft>
            </a:pPr>
            <a:r>
              <a:rPr lang="en-US" dirty="0">
                <a:solidFill>
                  <a:srgbClr val="6F7EFA"/>
                </a:solidFill>
              </a:rPr>
              <a:t>We can see decreases of both monthly total orders and active customers on December</a:t>
            </a:r>
          </a:p>
        </p:txBody>
      </p:sp>
    </p:spTree>
    <p:extLst>
      <p:ext uri="{BB962C8B-B14F-4D97-AF65-F5344CB8AC3E}">
        <p14:creationId xmlns:p14="http://schemas.microsoft.com/office/powerpoint/2010/main" val="1240110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24F2341A-4384-44C5-8E8A-CC406874C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73" y="1178853"/>
            <a:ext cx="3673904" cy="2360483"/>
          </a:xfrm>
          <a:prstGeom prst="rect">
            <a:avLst/>
          </a:prstGeom>
        </p:spPr>
      </p:pic>
      <p:pic>
        <p:nvPicPr>
          <p:cNvPr id="5" name="Picture 4">
            <a:extLst>
              <a:ext uri="{FF2B5EF4-FFF2-40B4-BE49-F238E27FC236}">
                <a16:creationId xmlns:a16="http://schemas.microsoft.com/office/drawing/2014/main" id="{A2CB9A41-EB19-44EA-A3C6-284D1213E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20" y="1186079"/>
            <a:ext cx="3649873" cy="2345044"/>
          </a:xfrm>
          <a:prstGeom prst="rect">
            <a:avLst/>
          </a:prstGeom>
        </p:spPr>
      </p:pic>
      <p:pic>
        <p:nvPicPr>
          <p:cNvPr id="15" name="Picture 14">
            <a:extLst>
              <a:ext uri="{FF2B5EF4-FFF2-40B4-BE49-F238E27FC236}">
                <a16:creationId xmlns:a16="http://schemas.microsoft.com/office/drawing/2014/main" id="{AF15747F-341E-42FA-B198-963BB02D3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1201005"/>
            <a:ext cx="3600236" cy="2313151"/>
          </a:xfrm>
          <a:prstGeom prst="rect">
            <a:avLst/>
          </a:prstGeom>
        </p:spPr>
      </p:pic>
      <p:sp>
        <p:nvSpPr>
          <p:cNvPr id="95" name="Rectangle 94">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7BC56-BD63-44A1-8183-6987D1362C82}"/>
              </a:ext>
            </a:extLst>
          </p:cNvPr>
          <p:cNvSpPr>
            <a:spLocks noGrp="1"/>
          </p:cNvSpPr>
          <p:nvPr>
            <p:ph type="title"/>
          </p:nvPr>
        </p:nvSpPr>
        <p:spPr>
          <a:xfrm>
            <a:off x="969264" y="4535424"/>
            <a:ext cx="3685032" cy="1499616"/>
          </a:xfrm>
        </p:spPr>
        <p:txBody>
          <a:bodyPr vert="horz" lIns="91440" tIns="45720" rIns="91440" bIns="45720" rtlCol="0" anchor="t">
            <a:normAutofit/>
          </a:bodyPr>
          <a:lstStyle/>
          <a:p>
            <a:r>
              <a:rPr lang="en-US" sz="3400" dirty="0">
                <a:solidFill>
                  <a:schemeClr val="bg1"/>
                </a:solidFill>
              </a:rPr>
              <a:t>New and Existing customers</a:t>
            </a:r>
          </a:p>
        </p:txBody>
      </p:sp>
      <p:sp>
        <p:nvSpPr>
          <p:cNvPr id="6" name="TextBox 5">
            <a:extLst>
              <a:ext uri="{FF2B5EF4-FFF2-40B4-BE49-F238E27FC236}">
                <a16:creationId xmlns:a16="http://schemas.microsoft.com/office/drawing/2014/main" id="{402E366E-E12C-470E-A23B-3263A76D21A8}"/>
              </a:ext>
            </a:extLst>
          </p:cNvPr>
          <p:cNvSpPr txBox="1"/>
          <p:nvPr/>
        </p:nvSpPr>
        <p:spPr>
          <a:xfrm>
            <a:off x="5074920" y="4535423"/>
            <a:ext cx="4930626" cy="1586163"/>
          </a:xfrm>
          <a:prstGeom prst="rect">
            <a:avLst/>
          </a:prstGeom>
        </p:spPr>
        <p:txBody>
          <a:bodyPr vert="horz" lIns="91440" tIns="45720" rIns="91440" bIns="45720" rtlCol="0">
            <a:normAutofit lnSpcReduction="10000"/>
          </a:bodyPr>
          <a:lstStyle/>
          <a:p>
            <a:pPr>
              <a:lnSpc>
                <a:spcPct val="90000"/>
              </a:lnSpc>
              <a:spcBef>
                <a:spcPts val="1000"/>
              </a:spcBef>
            </a:pPr>
            <a:r>
              <a:rPr lang="en-US" sz="2000" dirty="0">
                <a:solidFill>
                  <a:schemeClr val="bg1"/>
                </a:solidFill>
              </a:rPr>
              <a:t>We found that the number of new customers remain stable, the new customer ratio keeps decreasing and retention rate fluctuates below 0.45 thus we should start to focus on attracting new customers and keeping existing customers.</a:t>
            </a:r>
          </a:p>
        </p:txBody>
      </p:sp>
      <p:grpSp>
        <p:nvGrpSpPr>
          <p:cNvPr id="97" name="Group 96">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98"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9"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364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1"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90DDCB6-47AD-47B8-8E1F-5C43B6B73877}"/>
              </a:ext>
            </a:extLst>
          </p:cNvPr>
          <p:cNvSpPr>
            <a:spLocks noGrp="1"/>
          </p:cNvSpPr>
          <p:nvPr>
            <p:ph type="title"/>
          </p:nvPr>
        </p:nvSpPr>
        <p:spPr>
          <a:xfrm>
            <a:off x="1047280" y="759805"/>
            <a:ext cx="10306520" cy="1325563"/>
          </a:xfrm>
        </p:spPr>
        <p:txBody>
          <a:bodyPr>
            <a:normAutofit/>
          </a:bodyPr>
          <a:lstStyle/>
          <a:p>
            <a:pPr lvl="0">
              <a:defRPr cap="all"/>
            </a:pPr>
            <a:r>
              <a:rPr lang="en-US" sz="4000">
                <a:solidFill>
                  <a:srgbClr val="FFFFFF"/>
                </a:solidFill>
              </a:rPr>
              <a:t>Customer</a:t>
            </a:r>
            <a:br>
              <a:rPr lang="en-US" sz="4000">
                <a:solidFill>
                  <a:srgbClr val="FFFFFF"/>
                </a:solidFill>
              </a:rPr>
            </a:br>
            <a:r>
              <a:rPr lang="en-US" sz="4000">
                <a:solidFill>
                  <a:srgbClr val="FFFFFF"/>
                </a:solidFill>
              </a:rPr>
              <a:t>Segmentation</a:t>
            </a:r>
            <a:endParaRPr lang="en-001" sz="4000">
              <a:solidFill>
                <a:srgbClr val="FFFFFF"/>
              </a:solidFill>
            </a:endParaRPr>
          </a:p>
        </p:txBody>
      </p:sp>
      <p:sp>
        <p:nvSpPr>
          <p:cNvPr id="3" name="Content Placeholder 2">
            <a:extLst>
              <a:ext uri="{FF2B5EF4-FFF2-40B4-BE49-F238E27FC236}">
                <a16:creationId xmlns:a16="http://schemas.microsoft.com/office/drawing/2014/main" id="{C2BEBC41-C56D-4513-825C-EDD0ABFA1B8C}"/>
              </a:ext>
            </a:extLst>
          </p:cNvPr>
          <p:cNvSpPr>
            <a:spLocks noGrp="1"/>
          </p:cNvSpPr>
          <p:nvPr>
            <p:ph idx="1"/>
          </p:nvPr>
        </p:nvSpPr>
        <p:spPr>
          <a:xfrm>
            <a:off x="1424904" y="2494450"/>
            <a:ext cx="4053545" cy="3563159"/>
          </a:xfrm>
        </p:spPr>
        <p:txBody>
          <a:bodyPr>
            <a:normAutofit/>
          </a:bodyPr>
          <a:lstStyle/>
          <a:p>
            <a:pPr marL="0" indent="0">
              <a:buNone/>
            </a:pPr>
            <a:r>
              <a:rPr lang="en-US" sz="2400" dirty="0"/>
              <a:t>In order to have better understanding of our customers and target the right customers for the right promotion, we may create monetary, recency and frequency variables to segment them (RMF models) </a:t>
            </a:r>
            <a:endParaRPr lang="en-001" sz="2400" dirty="0"/>
          </a:p>
        </p:txBody>
      </p:sp>
      <p:pic>
        <p:nvPicPr>
          <p:cNvPr id="5" name="Picture 4">
            <a:extLst>
              <a:ext uri="{FF2B5EF4-FFF2-40B4-BE49-F238E27FC236}">
                <a16:creationId xmlns:a16="http://schemas.microsoft.com/office/drawing/2014/main" id="{9CC03723-0DF8-4478-AFBF-34DDAE960BF7}"/>
              </a:ext>
            </a:extLst>
          </p:cNvPr>
          <p:cNvPicPr>
            <a:picLocks noChangeAspect="1"/>
          </p:cNvPicPr>
          <p:nvPr/>
        </p:nvPicPr>
        <p:blipFill rotWithShape="1">
          <a:blip r:embed="rId2"/>
          <a:srcRect l="318" r="15447" b="-3"/>
          <a:stretch/>
        </p:blipFill>
        <p:spPr>
          <a:xfrm>
            <a:off x="6098892" y="2492376"/>
            <a:ext cx="4802404" cy="3563372"/>
          </a:xfrm>
          <a:prstGeom prst="rect">
            <a:avLst/>
          </a:prstGeom>
        </p:spPr>
      </p:pic>
    </p:spTree>
    <p:extLst>
      <p:ext uri="{BB962C8B-B14F-4D97-AF65-F5344CB8AC3E}">
        <p14:creationId xmlns:p14="http://schemas.microsoft.com/office/powerpoint/2010/main" val="47583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1063</Words>
  <Application>Microsoft Office PowerPoint</Application>
  <PresentationFormat>Widescreen</PresentationFormat>
  <Paragraphs>122</Paragraphs>
  <Slides>26</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 Unicode MS</vt:lpstr>
      <vt:lpstr>Arial</vt:lpstr>
      <vt:lpstr>Calibri</vt:lpstr>
      <vt:lpstr>Calibri Light</vt:lpstr>
      <vt:lpstr>Wingdings</vt:lpstr>
      <vt:lpstr>Office Theme</vt:lpstr>
      <vt:lpstr>Customer Analytics on Sales</vt:lpstr>
      <vt:lpstr>Contents</vt:lpstr>
      <vt:lpstr>Data Overview</vt:lpstr>
      <vt:lpstr>Exploratory analysis</vt:lpstr>
      <vt:lpstr>Monthly Revenue</vt:lpstr>
      <vt:lpstr>Monthly Revenue Growth Rate</vt:lpstr>
      <vt:lpstr>Monthly data</vt:lpstr>
      <vt:lpstr>New and Existing customers</vt:lpstr>
      <vt:lpstr>Customer Segmentation</vt:lpstr>
      <vt:lpstr>RMF variables</vt:lpstr>
      <vt:lpstr>Number of Segmentation</vt:lpstr>
      <vt:lpstr>Overview of the customer’s RMF data</vt:lpstr>
      <vt:lpstr>Aggregation as a label</vt:lpstr>
      <vt:lpstr>Customer Life-time value</vt:lpstr>
      <vt:lpstr>Feature Engineering for Life-Time Value prediction</vt:lpstr>
      <vt:lpstr>Life-Time value distributions</vt:lpstr>
      <vt:lpstr>Model Training for Life-Time values</vt:lpstr>
      <vt:lpstr>Pivot Tables of RMF and LTV</vt:lpstr>
      <vt:lpstr>Next Purchase Prediction</vt:lpstr>
      <vt:lpstr>Feature Engineering of Next Purchase date</vt:lpstr>
      <vt:lpstr>PowerPoint Presentation</vt:lpstr>
      <vt:lpstr>Set Next Purchase Labels</vt:lpstr>
      <vt:lpstr>Model Training for Next Purchase Day</vt:lpstr>
      <vt:lpstr>Bayes Optimization Hyperparameters tuning</vt:lpstr>
      <vt:lpstr>Strategies for next purchase date</vt:lpstr>
      <vt:lpstr>Conclusion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Analytics on Sales</dc:title>
  <dc:creator>gordo</dc:creator>
  <cp:lastModifiedBy>gordo</cp:lastModifiedBy>
  <cp:revision>1</cp:revision>
  <dcterms:created xsi:type="dcterms:W3CDTF">2020-05-12T00:13:39Z</dcterms:created>
  <dcterms:modified xsi:type="dcterms:W3CDTF">2020-05-12T00:15:51Z</dcterms:modified>
</cp:coreProperties>
</file>